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1" r:id="rId2"/>
  </p:sldMasterIdLst>
  <p:notesMasterIdLst>
    <p:notesMasterId r:id="rId14"/>
  </p:notesMasterIdLst>
  <p:handoutMasterIdLst>
    <p:handoutMasterId r:id="rId15"/>
  </p:handoutMasterIdLst>
  <p:sldIdLst>
    <p:sldId id="256" r:id="rId3"/>
    <p:sldId id="568" r:id="rId4"/>
    <p:sldId id="625" r:id="rId5"/>
    <p:sldId id="623" r:id="rId6"/>
    <p:sldId id="588" r:id="rId7"/>
    <p:sldId id="507" r:id="rId8"/>
    <p:sldId id="593" r:id="rId9"/>
    <p:sldId id="587" r:id="rId10"/>
    <p:sldId id="622" r:id="rId11"/>
    <p:sldId id="627" r:id="rId12"/>
    <p:sldId id="62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02" autoAdjust="0"/>
    <p:restoredTop sz="95084"/>
  </p:normalViewPr>
  <p:slideViewPr>
    <p:cSldViewPr snapToGrid="0">
      <p:cViewPr varScale="1">
        <p:scale>
          <a:sx n="117" d="100"/>
          <a:sy n="117" d="100"/>
        </p:scale>
        <p:origin x="192" y="184"/>
      </p:cViewPr>
      <p:guideLst/>
    </p:cSldViewPr>
  </p:slideViewPr>
  <p:notesTextViewPr>
    <p:cViewPr>
      <p:scale>
        <a:sx n="1" d="1"/>
        <a:sy n="1" d="1"/>
      </p:scale>
      <p:origin x="0" y="0"/>
    </p:cViewPr>
  </p:notesTextViewPr>
  <p:notesViewPr>
    <p:cSldViewPr snapToGrid="0">
      <p:cViewPr varScale="1">
        <p:scale>
          <a:sx n="45" d="100"/>
          <a:sy n="45" d="100"/>
        </p:scale>
        <p:origin x="2478" y="3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97F6CE-C9BA-5B44-AF0F-C73B1C17650F}" type="datetime1">
              <a:rPr lang="en-US" smtClean="0"/>
              <a:t>12/18/20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E66DE-DB1C-43AA-B4F1-B9CA616C3851}" type="slidenum">
              <a:rPr lang="en-GB" smtClean="0"/>
              <a:t>‹#›</a:t>
            </a:fld>
            <a:endParaRPr lang="en-GB"/>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265" y="8685213"/>
            <a:ext cx="582535" cy="4587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010390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D4A26-E586-E648-884B-C9B1EA03133F}" type="datetime1">
              <a:rPr lang="en-US" smtClean="0"/>
              <a:t>12/18/20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3F1CD-332F-48CC-8A24-9D0A5CE7D91D}" type="slidenum">
              <a:rPr lang="en-GB" smtClean="0"/>
              <a:t>‹#›</a:t>
            </a:fld>
            <a:endParaRPr lang="en-GB"/>
          </a:p>
        </p:txBody>
      </p:sp>
    </p:spTree>
    <p:extLst>
      <p:ext uri="{BB962C8B-B14F-4D97-AF65-F5344CB8AC3E}">
        <p14:creationId xmlns:p14="http://schemas.microsoft.com/office/powerpoint/2010/main" val="809250304"/>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3D9703A-F6B0-E34C-B7F9-5A8864FF4F07}" type="datetime1">
              <a:rPr lang="en-US" smtClean="0"/>
              <a:t>12/18/20</a:t>
            </a:fld>
            <a:endParaRPr lang="en-GB"/>
          </a:p>
        </p:txBody>
      </p:sp>
      <p:sp>
        <p:nvSpPr>
          <p:cNvPr id="5" name="Slide Number Placeholder 4"/>
          <p:cNvSpPr>
            <a:spLocks noGrp="1"/>
          </p:cNvSpPr>
          <p:nvPr>
            <p:ph type="sldNum" sz="quarter" idx="11"/>
          </p:nvPr>
        </p:nvSpPr>
        <p:spPr/>
        <p:txBody>
          <a:bodyPr/>
          <a:lstStyle/>
          <a:p>
            <a:fld id="{5033F1CD-332F-48CC-8A24-9D0A5CE7D91D}" type="slidenum">
              <a:rPr lang="en-GB" smtClean="0"/>
              <a:t>1</a:t>
            </a:fld>
            <a:endParaRPr lang="en-GB"/>
          </a:p>
        </p:txBody>
      </p:sp>
    </p:spTree>
    <p:extLst>
      <p:ext uri="{BB962C8B-B14F-4D97-AF65-F5344CB8AC3E}">
        <p14:creationId xmlns:p14="http://schemas.microsoft.com/office/powerpoint/2010/main" val="4209344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GB"/>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C51A3BE-CA11-4547-A39A-766971096B34}" type="datetime1">
              <a:rPr lang="en-US" smtClean="0"/>
              <a:t>12/18/20</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2B2CF9A-A7BF-1245-99D9-4054301C36E0}" type="datetime1">
              <a:rPr lang="en-US" smtClean="0"/>
              <a:t>12/18/20</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8F3968-5050-1740-9AB7-A06844E87E5F}" type="datetime1">
              <a:rPr lang="en-US" smtClean="0"/>
              <a:t>12/18/20</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6A19A844-E33A-B644-A0FB-7455E93D924C}" type="datetime1">
              <a:rPr lang="en-US" smtClean="0"/>
              <a:t>12/18/20</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610251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61E92BF-DA59-B546-88AE-9835521A3798}" type="datetime1">
              <a:rPr lang="en-US" smtClean="0"/>
              <a:t>12/18/20</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033997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1C78CAC-926A-EF4D-9608-460C3A301243}" type="datetime1">
              <a:rPr lang="en-US" smtClean="0"/>
              <a:t>12/18/20</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321689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2675A6D-6B9B-6546-A3DC-004E809EED54}" type="datetime1">
              <a:rPr lang="en-US" smtClean="0"/>
              <a:t>12/18/20</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278732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55D89806-B328-B147-9EC9-15D0307996ED}" type="datetime1">
              <a:rPr lang="en-US" smtClean="0"/>
              <a:t>12/18/20</a:t>
            </a:fld>
            <a:endParaRPr lang="en-GB"/>
          </a:p>
        </p:txBody>
      </p:sp>
      <p:sp>
        <p:nvSpPr>
          <p:cNvPr id="8" name="Footer Placeholder 7"/>
          <p:cNvSpPr>
            <a:spLocks noGrp="1"/>
          </p:cNvSpPr>
          <p:nvPr>
            <p:ph type="ftr" sz="quarter" idx="11"/>
          </p:nvPr>
        </p:nvSpPr>
        <p:spPr/>
        <p:txBody>
          <a:bodyPr/>
          <a:lstStyle/>
          <a:p>
            <a:r>
              <a:rPr lang="fi-FI"/>
              <a:t>NTUA G. Bakas</a:t>
            </a:r>
            <a:endParaRPr lang="en-GB"/>
          </a:p>
        </p:txBody>
      </p:sp>
      <p:sp>
        <p:nvSpPr>
          <p:cNvPr id="9" name="Slide Number Placeholder 8"/>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05873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702FE0D6-14B8-A94B-B441-7BA984189CE2}" type="datetime1">
              <a:rPr lang="en-US" smtClean="0"/>
              <a:t>12/18/20</a:t>
            </a:fld>
            <a:endParaRPr lang="en-GB"/>
          </a:p>
        </p:txBody>
      </p:sp>
      <p:sp>
        <p:nvSpPr>
          <p:cNvPr id="4" name="Footer Placeholder 3"/>
          <p:cNvSpPr>
            <a:spLocks noGrp="1"/>
          </p:cNvSpPr>
          <p:nvPr>
            <p:ph type="ftr" sz="quarter" idx="11"/>
          </p:nvPr>
        </p:nvSpPr>
        <p:spPr/>
        <p:txBody>
          <a:bodyPr/>
          <a:lstStyle/>
          <a:p>
            <a:r>
              <a:rPr lang="fi-FI"/>
              <a:t>NTUA G. Bakas</a:t>
            </a:r>
            <a:endParaRPr lang="en-GB"/>
          </a:p>
        </p:txBody>
      </p:sp>
      <p:sp>
        <p:nvSpPr>
          <p:cNvPr id="5" name="Slide Number Placeholder 4"/>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4002484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294EA8-7AEB-3247-9A81-8483D03B0462}" type="datetime1">
              <a:rPr lang="en-US" smtClean="0"/>
              <a:t>12/18/20</a:t>
            </a:fld>
            <a:endParaRPr lang="en-GB"/>
          </a:p>
        </p:txBody>
      </p:sp>
      <p:sp>
        <p:nvSpPr>
          <p:cNvPr id="3" name="Footer Placeholder 2"/>
          <p:cNvSpPr>
            <a:spLocks noGrp="1"/>
          </p:cNvSpPr>
          <p:nvPr>
            <p:ph type="ftr" sz="quarter" idx="11"/>
          </p:nvPr>
        </p:nvSpPr>
        <p:spPr/>
        <p:txBody>
          <a:bodyPr/>
          <a:lstStyle/>
          <a:p>
            <a:r>
              <a:rPr lang="fi-FI"/>
              <a:t>NTUA G. Bakas</a:t>
            </a:r>
            <a:endParaRPr lang="en-GB"/>
          </a:p>
        </p:txBody>
      </p:sp>
      <p:sp>
        <p:nvSpPr>
          <p:cNvPr id="4" name="Slide Number Placeholder 3"/>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36632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72E9315-386E-6846-8498-4330F1BBFC0A}" type="datetime1">
              <a:rPr lang="en-US" smtClean="0"/>
              <a:t>12/18/20</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9537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6" y="1289956"/>
            <a:ext cx="11185074" cy="49312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E394EB9-E681-C34A-89D4-D81E4C62EA5B}" type="datetime1">
              <a:rPr lang="en-US" smtClean="0"/>
              <a:t>12/18/20</a:t>
            </a:fld>
            <a:endParaRPr lang="en-US" dirty="0"/>
          </a:p>
        </p:txBody>
      </p:sp>
      <p:sp>
        <p:nvSpPr>
          <p:cNvPr id="9" name="Footer Placeholder 8"/>
          <p:cNvSpPr>
            <a:spLocks noGrp="1"/>
          </p:cNvSpPr>
          <p:nvPr>
            <p:ph type="ftr" sz="quarter" idx="11"/>
          </p:nvPr>
        </p:nvSpPr>
        <p:spPr/>
        <p:txBody>
          <a:bodyPr/>
          <a:lstStyle/>
          <a:p>
            <a:r>
              <a:rPr lang="fi-FI"/>
              <a:t>NTUA G. Bakas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itle 10"/>
          <p:cNvSpPr>
            <a:spLocks noGrp="1"/>
          </p:cNvSpPr>
          <p:nvPr>
            <p:ph type="title"/>
          </p:nvPr>
        </p:nvSpPr>
        <p:spPr>
          <a:xfrm>
            <a:off x="489856" y="-1"/>
            <a:ext cx="8882743" cy="1289957"/>
          </a:xfrm>
        </p:spPr>
        <p:txBody>
          <a:bodyPr/>
          <a:lstStyle/>
          <a:p>
            <a:r>
              <a:rPr lang="en-GB"/>
              <a:t>Click to edit Master title style</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20BF5D-E794-2B42-91EC-2A3B4450069D}" type="datetime1">
              <a:rPr lang="en-US" smtClean="0"/>
              <a:t>12/18/20</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961710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A4C039E-7082-7D42-AA91-9FF3EF6ADB5B}" type="datetime1">
              <a:rPr lang="en-US" smtClean="0"/>
              <a:t>12/18/20</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912516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817B3FE-3894-A848-8D78-14007FB2FF94}" type="datetime1">
              <a:rPr lang="en-US" smtClean="0"/>
              <a:t>12/18/20</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00584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DEEC64B-3E48-2F44-A6A9-A1C06A2C021E}" type="datetime1">
              <a:rPr lang="en-US" smtClean="0"/>
              <a:t>12/18/20</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265" y="0"/>
            <a:ext cx="9548949" cy="1255043"/>
          </a:xfrm>
        </p:spPr>
        <p:txBody>
          <a:bodyPr/>
          <a:lstStyle/>
          <a:p>
            <a:r>
              <a:rPr lang="en-GB"/>
              <a:t>Click to edit Master title style</a:t>
            </a:r>
            <a:endParaRPr lang="en-US" dirty="0"/>
          </a:p>
        </p:txBody>
      </p:sp>
      <p:sp>
        <p:nvSpPr>
          <p:cNvPr id="3" name="Content Placeholder 2"/>
          <p:cNvSpPr>
            <a:spLocks noGrp="1"/>
          </p:cNvSpPr>
          <p:nvPr>
            <p:ph sz="half" idx="1"/>
          </p:nvPr>
        </p:nvSpPr>
        <p:spPr>
          <a:xfrm>
            <a:off x="3264" y="1428330"/>
            <a:ext cx="6054635" cy="4858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097586" y="1428329"/>
            <a:ext cx="6094413" cy="4858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1E195D8-183A-7F4D-8D17-8ADC90214B8A}" type="datetime1">
              <a:rPr lang="en-US" smtClean="0"/>
              <a:t>12/18/20</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0" y="27154"/>
            <a:ext cx="9454243" cy="1148503"/>
          </a:xfrm>
        </p:spPr>
        <p:txBody>
          <a:bodyPr/>
          <a:lstStyle/>
          <a:p>
            <a:r>
              <a:rPr lang="en-GB"/>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DD0A991-48AE-1D43-8113-23F8EAF6681B}" type="datetime1">
              <a:rPr lang="en-US" smtClean="0"/>
              <a:t>12/18/20</a:t>
            </a:fld>
            <a:endParaRPr lang="en-US" dirty="0"/>
          </a:p>
        </p:txBody>
      </p:sp>
      <p:sp>
        <p:nvSpPr>
          <p:cNvPr id="8" name="Footer Placeholder 7"/>
          <p:cNvSpPr>
            <a:spLocks noGrp="1"/>
          </p:cNvSpPr>
          <p:nvPr>
            <p:ph type="ftr" sz="quarter" idx="11"/>
          </p:nvPr>
        </p:nvSpPr>
        <p:spPr/>
        <p:txBody>
          <a:body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C12579A-EC7F-EB4A-BC5C-80733D051D29}" type="datetime1">
              <a:rPr lang="en-US" smtClean="0"/>
              <a:t>12/18/20</a:t>
            </a:fld>
            <a:endParaRPr lang="en-US" dirty="0"/>
          </a:p>
        </p:txBody>
      </p:sp>
      <p:sp>
        <p:nvSpPr>
          <p:cNvPr id="4" name="Footer Placeholder 3"/>
          <p:cNvSpPr>
            <a:spLocks noGrp="1"/>
          </p:cNvSpPr>
          <p:nvPr>
            <p:ph type="ftr" sz="quarter" idx="11"/>
          </p:nvPr>
        </p:nvSpPr>
        <p:spPr/>
        <p:txBody>
          <a:bodyPr/>
          <a:lstStyle/>
          <a:p>
            <a:r>
              <a:rPr lang="fi-FI"/>
              <a:t>NTUA G. Bakas</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69454CD-6DAB-7942-9B1D-8F3E2B882464}" type="datetime1">
              <a:rPr lang="en-US" smtClean="0"/>
              <a:t>12/18/20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12483" y="5366222"/>
            <a:ext cx="825539" cy="80124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87284"/>
            <a:ext cx="3200400" cy="1121030"/>
          </a:xfrm>
        </p:spPr>
        <p:txBody>
          <a:bodyPr anchor="b">
            <a:normAutofit/>
          </a:bodyPr>
          <a:lstStyle>
            <a:lvl1pPr>
              <a:defRPr sz="3600" b="0">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4278086" y="87284"/>
            <a:ext cx="7727196" cy="62179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57200" y="1420586"/>
            <a:ext cx="3200400" cy="4884618"/>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D2CAD36-D42B-D445-A707-AA59905C7768}" type="datetime1">
              <a:rPr lang="en-US" smtClean="0"/>
              <a:t>12/18/20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fi-FI"/>
              <a:t>NTUA G. Bakas</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D1D63B8-BB32-E649-92D4-94351543394C}" type="datetime1">
              <a:rPr lang="en-US" smtClean="0"/>
              <a:t>12/18/20</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3895" y="32658"/>
            <a:ext cx="8161019" cy="1028700"/>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111160" y="1443930"/>
            <a:ext cx="11939326" cy="4857296"/>
          </a:xfrm>
          <a:prstGeom prst="rect">
            <a:avLst/>
          </a:prstGeom>
        </p:spPr>
        <p:txBody>
          <a:bodyPr vert="horz" lIns="0" tIns="45720" rIns="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D02AE22-A9EA-FE42-BAB8-AD1D7606FF2E}" type="datetime1">
              <a:rPr lang="en-US" smtClean="0"/>
              <a:t>12/18/20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fi-FI"/>
              <a:t>NTUA G. Bakas</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flipV="1">
            <a:off x="555171" y="1273629"/>
            <a:ext cx="10657312" cy="16328"/>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212483" y="5499984"/>
            <a:ext cx="825539" cy="80124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41388"/>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7A731C-B4EF-644F-8FDB-2EBA3EC9415A}" type="datetime1">
              <a:rPr lang="en-US" smtClean="0"/>
              <a:t>12/18/20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a:t>NTUA G. Bakas</a:t>
            </a:r>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BB5D5E-B83D-4048-87A4-9B83BCBFD02A}" type="slidenum">
              <a:rPr lang="en-GB" smtClean="0"/>
              <a:t>‹#›</a:t>
            </a:fld>
            <a:endParaRPr lang="en-GB"/>
          </a:p>
        </p:txBody>
      </p:sp>
    </p:spTree>
    <p:extLst>
      <p:ext uri="{BB962C8B-B14F-4D97-AF65-F5344CB8AC3E}">
        <p14:creationId xmlns:p14="http://schemas.microsoft.com/office/powerpoint/2010/main" val="341972939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 Id="rId4" Type="http://schemas.openxmlformats.org/officeDocument/2006/relationships/image" Target="../media/image18.emf"/></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 Id="rId5" Type="http://schemas.openxmlformats.org/officeDocument/2006/relationships/image" Target="../media/image12.tiff"/><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28600"/>
            <a:ext cx="10058400" cy="3015733"/>
          </a:xfrm>
        </p:spPr>
        <p:txBody>
          <a:bodyPr anchor="t">
            <a:noAutofit/>
          </a:bodyPr>
          <a:lstStyle/>
          <a:p>
            <a:pPr algn="ctr"/>
            <a:br>
              <a:rPr lang="en-US" sz="4400" dirty="0"/>
            </a:br>
            <a:r>
              <a:rPr lang="en-US" sz="4400" dirty="0"/>
              <a:t>HEP NTUA </a:t>
            </a:r>
            <a:br>
              <a:rPr lang="en-US" sz="4400" dirty="0"/>
            </a:br>
            <a:r>
              <a:rPr lang="en-US" sz="4400" dirty="0"/>
              <a:t>Weekly Report </a:t>
            </a:r>
            <a:br>
              <a:rPr lang="en-US" sz="4400" dirty="0"/>
            </a:br>
            <a:br>
              <a:rPr lang="en-US" sz="4400" dirty="0"/>
            </a:br>
            <a:r>
              <a:rPr lang="en-US" sz="4400" dirty="0"/>
              <a:t>18/12/2020</a:t>
            </a:r>
            <a:endParaRPr lang="en-GB" sz="4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779" y="4589506"/>
            <a:ext cx="1083373" cy="10206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393" y="4589506"/>
            <a:ext cx="1048465" cy="1048465"/>
          </a:xfrm>
          <a:prstGeom prst="rect">
            <a:avLst/>
          </a:prstGeom>
        </p:spPr>
      </p:pic>
      <p:sp>
        <p:nvSpPr>
          <p:cNvPr id="3" name="TextBox 2"/>
          <p:cNvSpPr txBox="1"/>
          <p:nvPr/>
        </p:nvSpPr>
        <p:spPr>
          <a:xfrm>
            <a:off x="1138645" y="3925902"/>
            <a:ext cx="9914709" cy="369332"/>
          </a:xfrm>
          <a:prstGeom prst="rect">
            <a:avLst/>
          </a:prstGeom>
          <a:noFill/>
        </p:spPr>
        <p:txBody>
          <a:bodyPr wrap="square" rtlCol="0">
            <a:spAutoFit/>
          </a:bodyPr>
          <a:lstStyle/>
          <a:p>
            <a:pPr algn="ctr"/>
            <a:r>
              <a:rPr lang="en-US" dirty="0"/>
              <a:t>George </a:t>
            </a:r>
            <a:r>
              <a:rPr lang="en-US" dirty="0" err="1"/>
              <a:t>Bakas</a:t>
            </a:r>
            <a:endParaRPr lang="en-US" dirty="0"/>
          </a:p>
        </p:txBody>
      </p:sp>
    </p:spTree>
    <p:extLst>
      <p:ext uri="{BB962C8B-B14F-4D97-AF65-F5344CB8AC3E}">
        <p14:creationId xmlns:p14="http://schemas.microsoft.com/office/powerpoint/2010/main" val="25870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10</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Stack Distributions vs B2G-16-015 </a:t>
            </a:r>
            <a:r>
              <a:rPr lang="en-GB" sz="2800" u="sng" dirty="0" err="1">
                <a:solidFill>
                  <a:schemeClr val="tx1"/>
                </a:solidFill>
              </a:rPr>
              <a:t>Mz</a:t>
            </a:r>
            <a:r>
              <a:rPr lang="en-GB" sz="2800" u="sng" dirty="0">
                <a:solidFill>
                  <a:schemeClr val="tx1"/>
                </a:solidFill>
              </a:rPr>
              <a:t>=2TeV, w 10%</a:t>
            </a:r>
          </a:p>
        </p:txBody>
      </p:sp>
      <p:pic>
        <p:nvPicPr>
          <p:cNvPr id="6" name="Picture 5">
            <a:extLst>
              <a:ext uri="{FF2B5EF4-FFF2-40B4-BE49-F238E27FC236}">
                <a16:creationId xmlns:a16="http://schemas.microsoft.com/office/drawing/2014/main" id="{01C8AFB0-B13E-A949-9A73-32F2656DE246}"/>
              </a:ext>
            </a:extLst>
          </p:cNvPr>
          <p:cNvPicPr>
            <a:picLocks noChangeAspect="1"/>
          </p:cNvPicPr>
          <p:nvPr/>
        </p:nvPicPr>
        <p:blipFill>
          <a:blip r:embed="rId2"/>
          <a:stretch>
            <a:fillRect/>
          </a:stretch>
        </p:blipFill>
        <p:spPr>
          <a:xfrm rot="5400000">
            <a:off x="2171125" y="-122332"/>
            <a:ext cx="2997962" cy="4176522"/>
          </a:xfrm>
          <a:prstGeom prst="rect">
            <a:avLst/>
          </a:prstGeom>
        </p:spPr>
      </p:pic>
      <p:pic>
        <p:nvPicPr>
          <p:cNvPr id="9" name="Picture 8">
            <a:extLst>
              <a:ext uri="{FF2B5EF4-FFF2-40B4-BE49-F238E27FC236}">
                <a16:creationId xmlns:a16="http://schemas.microsoft.com/office/drawing/2014/main" id="{2A82D135-E59F-0240-A23C-A50777DC9934}"/>
              </a:ext>
            </a:extLst>
          </p:cNvPr>
          <p:cNvPicPr>
            <a:picLocks noChangeAspect="1"/>
          </p:cNvPicPr>
          <p:nvPr/>
        </p:nvPicPr>
        <p:blipFill>
          <a:blip r:embed="rId3"/>
          <a:stretch>
            <a:fillRect/>
          </a:stretch>
        </p:blipFill>
        <p:spPr>
          <a:xfrm rot="5400000">
            <a:off x="2171125" y="2874087"/>
            <a:ext cx="2997962" cy="4176522"/>
          </a:xfrm>
          <a:prstGeom prst="rect">
            <a:avLst/>
          </a:prstGeom>
        </p:spPr>
      </p:pic>
      <p:pic>
        <p:nvPicPr>
          <p:cNvPr id="13" name="Picture 12">
            <a:extLst>
              <a:ext uri="{FF2B5EF4-FFF2-40B4-BE49-F238E27FC236}">
                <a16:creationId xmlns:a16="http://schemas.microsoft.com/office/drawing/2014/main" id="{A952E306-70B7-A847-9C82-1E4D239CA812}"/>
              </a:ext>
            </a:extLst>
          </p:cNvPr>
          <p:cNvPicPr>
            <a:picLocks noChangeAspect="1"/>
          </p:cNvPicPr>
          <p:nvPr/>
        </p:nvPicPr>
        <p:blipFill>
          <a:blip r:embed="rId4"/>
          <a:stretch>
            <a:fillRect/>
          </a:stretch>
        </p:blipFill>
        <p:spPr>
          <a:xfrm rot="5400000">
            <a:off x="6569382" y="-124647"/>
            <a:ext cx="2997962" cy="4176522"/>
          </a:xfrm>
          <a:prstGeom prst="rect">
            <a:avLst/>
          </a:prstGeom>
        </p:spPr>
      </p:pic>
      <p:sp>
        <p:nvSpPr>
          <p:cNvPr id="17" name="TextBox 16">
            <a:extLst>
              <a:ext uri="{FF2B5EF4-FFF2-40B4-BE49-F238E27FC236}">
                <a16:creationId xmlns:a16="http://schemas.microsoft.com/office/drawing/2014/main" id="{64151F6E-DB34-DC4A-A2A9-D4EEE16437FB}"/>
              </a:ext>
            </a:extLst>
          </p:cNvPr>
          <p:cNvSpPr txBox="1"/>
          <p:nvPr/>
        </p:nvSpPr>
        <p:spPr>
          <a:xfrm>
            <a:off x="0" y="1781263"/>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8" name="TextBox 17">
            <a:extLst>
              <a:ext uri="{FF2B5EF4-FFF2-40B4-BE49-F238E27FC236}">
                <a16:creationId xmlns:a16="http://schemas.microsoft.com/office/drawing/2014/main" id="{CA6E5A76-16F7-ED4E-A5FF-66C394736CC9}"/>
              </a:ext>
            </a:extLst>
          </p:cNvPr>
          <p:cNvSpPr txBox="1"/>
          <p:nvPr/>
        </p:nvSpPr>
        <p:spPr>
          <a:xfrm>
            <a:off x="0" y="4948223"/>
            <a:ext cx="1349115" cy="369332"/>
          </a:xfrm>
          <a:prstGeom prst="rect">
            <a:avLst/>
          </a:prstGeom>
          <a:noFill/>
        </p:spPr>
        <p:txBody>
          <a:bodyPr wrap="square" rtlCol="0">
            <a:spAutoFit/>
          </a:bodyPr>
          <a:lstStyle/>
          <a:p>
            <a:pPr algn="ctr"/>
            <a:r>
              <a:rPr lang="en-GR" dirty="0">
                <a:solidFill>
                  <a:srgbClr val="FF0000"/>
                </a:solidFill>
              </a:rPr>
              <a:t>2017</a:t>
            </a:r>
          </a:p>
        </p:txBody>
      </p:sp>
      <p:sp>
        <p:nvSpPr>
          <p:cNvPr id="20" name="TextBox 19">
            <a:extLst>
              <a:ext uri="{FF2B5EF4-FFF2-40B4-BE49-F238E27FC236}">
                <a16:creationId xmlns:a16="http://schemas.microsoft.com/office/drawing/2014/main" id="{887D51D8-5C42-2D46-BE62-37454A59B74E}"/>
              </a:ext>
            </a:extLst>
          </p:cNvPr>
          <p:cNvSpPr txBox="1"/>
          <p:nvPr/>
        </p:nvSpPr>
        <p:spPr>
          <a:xfrm>
            <a:off x="10389354" y="1671547"/>
            <a:ext cx="1349115" cy="369332"/>
          </a:xfrm>
          <a:prstGeom prst="rect">
            <a:avLst/>
          </a:prstGeom>
          <a:noFill/>
        </p:spPr>
        <p:txBody>
          <a:bodyPr wrap="square" rtlCol="0">
            <a:spAutoFit/>
          </a:bodyPr>
          <a:lstStyle/>
          <a:p>
            <a:pPr algn="ctr"/>
            <a:r>
              <a:rPr lang="en-GR" dirty="0">
                <a:solidFill>
                  <a:srgbClr val="00B050"/>
                </a:solidFill>
              </a:rPr>
              <a:t>2018</a:t>
            </a:r>
          </a:p>
        </p:txBody>
      </p:sp>
    </p:spTree>
    <p:extLst>
      <p:ext uri="{BB962C8B-B14F-4D97-AF65-F5344CB8AC3E}">
        <p14:creationId xmlns:p14="http://schemas.microsoft.com/office/powerpoint/2010/main" val="1870561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Stack Distributions </a:t>
            </a:r>
            <a:r>
              <a:rPr lang="en-GB" sz="2800" u="sng" dirty="0" err="1">
                <a:solidFill>
                  <a:schemeClr val="tx1"/>
                </a:solidFill>
              </a:rPr>
              <a:t>Mz</a:t>
            </a:r>
            <a:r>
              <a:rPr lang="en-GB" sz="2800" u="sng" dirty="0">
                <a:solidFill>
                  <a:schemeClr val="tx1"/>
                </a:solidFill>
              </a:rPr>
              <a:t> = 2.5TeV, w 1%</a:t>
            </a:r>
          </a:p>
        </p:txBody>
      </p:sp>
      <p:pic>
        <p:nvPicPr>
          <p:cNvPr id="6" name="Picture 5">
            <a:extLst>
              <a:ext uri="{FF2B5EF4-FFF2-40B4-BE49-F238E27FC236}">
                <a16:creationId xmlns:a16="http://schemas.microsoft.com/office/drawing/2014/main" id="{6558C855-7FC4-6145-9EB4-CEEB85324622}"/>
              </a:ext>
            </a:extLst>
          </p:cNvPr>
          <p:cNvPicPr>
            <a:picLocks noChangeAspect="1"/>
          </p:cNvPicPr>
          <p:nvPr/>
        </p:nvPicPr>
        <p:blipFill>
          <a:blip r:embed="rId2"/>
          <a:stretch>
            <a:fillRect/>
          </a:stretch>
        </p:blipFill>
        <p:spPr>
          <a:xfrm rot="5400000">
            <a:off x="2307747" y="-160809"/>
            <a:ext cx="2997962" cy="4176522"/>
          </a:xfrm>
          <a:prstGeom prst="rect">
            <a:avLst/>
          </a:prstGeom>
        </p:spPr>
      </p:pic>
      <p:pic>
        <p:nvPicPr>
          <p:cNvPr id="9" name="Picture 8">
            <a:extLst>
              <a:ext uri="{FF2B5EF4-FFF2-40B4-BE49-F238E27FC236}">
                <a16:creationId xmlns:a16="http://schemas.microsoft.com/office/drawing/2014/main" id="{AF1C6F6F-7858-2645-AEEE-9504E4F0B78F}"/>
              </a:ext>
            </a:extLst>
          </p:cNvPr>
          <p:cNvPicPr>
            <a:picLocks noChangeAspect="1"/>
          </p:cNvPicPr>
          <p:nvPr/>
        </p:nvPicPr>
        <p:blipFill>
          <a:blip r:embed="rId3"/>
          <a:stretch>
            <a:fillRect/>
          </a:stretch>
        </p:blipFill>
        <p:spPr>
          <a:xfrm rot="5400000">
            <a:off x="2307747" y="2837153"/>
            <a:ext cx="2997962" cy="4176522"/>
          </a:xfrm>
          <a:prstGeom prst="rect">
            <a:avLst/>
          </a:prstGeom>
        </p:spPr>
      </p:pic>
      <p:pic>
        <p:nvPicPr>
          <p:cNvPr id="13" name="Picture 12">
            <a:extLst>
              <a:ext uri="{FF2B5EF4-FFF2-40B4-BE49-F238E27FC236}">
                <a16:creationId xmlns:a16="http://schemas.microsoft.com/office/drawing/2014/main" id="{42EBFB5E-B7CF-5942-AFAB-C879D958D4A3}"/>
              </a:ext>
            </a:extLst>
          </p:cNvPr>
          <p:cNvPicPr>
            <a:picLocks noChangeAspect="1"/>
          </p:cNvPicPr>
          <p:nvPr/>
        </p:nvPicPr>
        <p:blipFill>
          <a:blip r:embed="rId4"/>
          <a:stretch>
            <a:fillRect/>
          </a:stretch>
        </p:blipFill>
        <p:spPr>
          <a:xfrm rot="5400000">
            <a:off x="6802112" y="-122332"/>
            <a:ext cx="2997962" cy="4176522"/>
          </a:xfrm>
          <a:prstGeom prst="rect">
            <a:avLst/>
          </a:prstGeom>
        </p:spPr>
      </p:pic>
      <p:sp>
        <p:nvSpPr>
          <p:cNvPr id="17" name="TextBox 16">
            <a:extLst>
              <a:ext uri="{FF2B5EF4-FFF2-40B4-BE49-F238E27FC236}">
                <a16:creationId xmlns:a16="http://schemas.microsoft.com/office/drawing/2014/main" id="{0090FBC5-48A9-394E-960E-08A0526BBD87}"/>
              </a:ext>
            </a:extLst>
          </p:cNvPr>
          <p:cNvSpPr txBox="1"/>
          <p:nvPr/>
        </p:nvSpPr>
        <p:spPr>
          <a:xfrm>
            <a:off x="0" y="1781263"/>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8" name="TextBox 17">
            <a:extLst>
              <a:ext uri="{FF2B5EF4-FFF2-40B4-BE49-F238E27FC236}">
                <a16:creationId xmlns:a16="http://schemas.microsoft.com/office/drawing/2014/main" id="{DB1385CF-6E01-F746-8F80-8A4E634BCAFA}"/>
              </a:ext>
            </a:extLst>
          </p:cNvPr>
          <p:cNvSpPr txBox="1"/>
          <p:nvPr/>
        </p:nvSpPr>
        <p:spPr>
          <a:xfrm>
            <a:off x="0" y="4948223"/>
            <a:ext cx="1349115" cy="369332"/>
          </a:xfrm>
          <a:prstGeom prst="rect">
            <a:avLst/>
          </a:prstGeom>
          <a:noFill/>
        </p:spPr>
        <p:txBody>
          <a:bodyPr wrap="square" rtlCol="0">
            <a:spAutoFit/>
          </a:bodyPr>
          <a:lstStyle/>
          <a:p>
            <a:pPr algn="ctr"/>
            <a:r>
              <a:rPr lang="en-GR" dirty="0">
                <a:solidFill>
                  <a:srgbClr val="FF0000"/>
                </a:solidFill>
              </a:rPr>
              <a:t>2017</a:t>
            </a:r>
          </a:p>
        </p:txBody>
      </p:sp>
      <p:sp>
        <p:nvSpPr>
          <p:cNvPr id="20" name="TextBox 19">
            <a:extLst>
              <a:ext uri="{FF2B5EF4-FFF2-40B4-BE49-F238E27FC236}">
                <a16:creationId xmlns:a16="http://schemas.microsoft.com/office/drawing/2014/main" id="{00951628-1E4A-7C4E-8119-79E705A87E9A}"/>
              </a:ext>
            </a:extLst>
          </p:cNvPr>
          <p:cNvSpPr txBox="1"/>
          <p:nvPr/>
        </p:nvSpPr>
        <p:spPr>
          <a:xfrm>
            <a:off x="10389354" y="1671547"/>
            <a:ext cx="1349115" cy="369332"/>
          </a:xfrm>
          <a:prstGeom prst="rect">
            <a:avLst/>
          </a:prstGeom>
          <a:noFill/>
        </p:spPr>
        <p:txBody>
          <a:bodyPr wrap="square" rtlCol="0">
            <a:spAutoFit/>
          </a:bodyPr>
          <a:lstStyle/>
          <a:p>
            <a:pPr algn="ctr"/>
            <a:r>
              <a:rPr lang="en-GR" dirty="0">
                <a:solidFill>
                  <a:srgbClr val="00B050"/>
                </a:solidFill>
              </a:rPr>
              <a:t>2018</a:t>
            </a:r>
          </a:p>
        </p:txBody>
      </p:sp>
    </p:spTree>
    <p:extLst>
      <p:ext uri="{BB962C8B-B14F-4D97-AF65-F5344CB8AC3E}">
        <p14:creationId xmlns:p14="http://schemas.microsoft.com/office/powerpoint/2010/main" val="2559551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Summary</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a:t>
            </a:fld>
            <a:endParaRPr lang="en-US"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D9EB30D-1896-E544-947E-9F4F9A085C5F}"/>
                  </a:ext>
                </a:extLst>
              </p:cNvPr>
              <p:cNvSpPr txBox="1"/>
              <p:nvPr/>
            </p:nvSpPr>
            <p:spPr>
              <a:xfrm>
                <a:off x="182879" y="600982"/>
                <a:ext cx="11610109" cy="5647443"/>
              </a:xfrm>
              <a:prstGeom prst="rect">
                <a:avLst/>
              </a:prstGeom>
              <a:noFill/>
            </p:spPr>
            <p:txBody>
              <a:bodyPr wrap="square" rtlCol="0">
                <a:spAutoFit/>
              </a:bodyPr>
              <a:lstStyle/>
              <a:p>
                <a:r>
                  <a:rPr lang="en-US" u="sng" dirty="0">
                    <a:sym typeface="Wingdings" pitchFamily="2" charset="2"/>
                  </a:rPr>
                  <a:t>Ttbar Analysis:</a:t>
                </a:r>
              </a:p>
              <a:p>
                <a:pPr marL="285750" indent="-285750">
                  <a:buFont typeface="Arial" panose="020B0604020202020204" pitchFamily="34" charset="0"/>
                  <a:buChar char="•"/>
                </a:pPr>
                <a:r>
                  <a:rPr lang="en-US" dirty="0">
                    <a:sym typeface="Wingdings" pitchFamily="2" charset="2"/>
                  </a:rPr>
                  <a:t>Systematics</a:t>
                </a:r>
              </a:p>
              <a:p>
                <a:pPr marL="285750" indent="-285750">
                  <a:buFont typeface="Arial" panose="020B0604020202020204" pitchFamily="34" charset="0"/>
                  <a:buChar char="•"/>
                </a:pPr>
                <a:r>
                  <a:rPr lang="en-US" dirty="0">
                    <a:sym typeface="Wingdings" pitchFamily="2" charset="2"/>
                  </a:rPr>
                  <a:t>Consistency checks with Giannis (2016 seems ok</a:t>
                </a:r>
                <a:r>
                  <a:rPr lang="en-US">
                    <a:sym typeface="Wingdings" pitchFamily="2" charset="2"/>
                  </a:rPr>
                  <a:t>, checking 2017 and 2018)</a:t>
                </a:r>
                <a:endParaRPr lang="en-US" dirty="0">
                  <a:sym typeface="Wingdings" pitchFamily="2" charset="2"/>
                </a:endParaRPr>
              </a:p>
              <a:p>
                <a:endParaRPr lang="en-US" dirty="0">
                  <a:sym typeface="Wingdings" pitchFamily="2" charset="2"/>
                </a:endParaRPr>
              </a:p>
              <a:p>
                <a:r>
                  <a:rPr lang="en-US" u="sng" dirty="0">
                    <a:sym typeface="Wingdings" pitchFamily="2" charset="2"/>
                  </a:rPr>
                  <a:t>Angular Distributions, Z’ analysis:</a:t>
                </a:r>
              </a:p>
              <a:p>
                <a:pPr marL="342900" indent="-342900">
                  <a:buFont typeface="Arial" panose="020B0604020202020204" pitchFamily="34" charset="0"/>
                  <a:buChar char="•"/>
                </a:pPr>
                <a:r>
                  <a:rPr lang="en-US" dirty="0">
                    <a:sym typeface="Wingdings" pitchFamily="2" charset="2"/>
                  </a:rPr>
                  <a:t>New Signal Region:</a:t>
                </a:r>
              </a:p>
              <a:p>
                <a:pPr marL="800100" lvl="1" indent="-342900">
                  <a:buFont typeface="Arial" panose="020B0604020202020204" pitchFamily="34" charset="0"/>
                  <a:buChar char="•"/>
                </a:pPr>
                <a:r>
                  <a:rPr lang="en-US" dirty="0">
                    <a:sym typeface="Wingdings" pitchFamily="2" charset="2"/>
                  </a:rPr>
                  <a:t>SR</a:t>
                </a:r>
                <a:r>
                  <a:rPr lang="en-US" baseline="-25000" dirty="0">
                    <a:sym typeface="Wingdings" pitchFamily="2" charset="2"/>
                  </a:rPr>
                  <a:t>C </a:t>
                </a:r>
                <a:r>
                  <a:rPr lang="en-US" dirty="0">
                    <a:sym typeface="Wingdings" pitchFamily="2" charset="2"/>
                  </a:rPr>
                  <a:t>= SR + </a:t>
                </a:r>
                <a:r>
                  <a:rPr lang="en-US" dirty="0" err="1">
                    <a:sym typeface="Wingdings" pitchFamily="2" charset="2"/>
                  </a:rPr>
                  <a:t>mJJ</a:t>
                </a:r>
                <a:r>
                  <a:rPr lang="en-US" dirty="0">
                    <a:sym typeface="Wingdings" pitchFamily="2" charset="2"/>
                  </a:rPr>
                  <a:t> &gt; 1.5TeV</a:t>
                </a:r>
              </a:p>
              <a:p>
                <a:pPr marL="800100" lvl="1" indent="-342900">
                  <a:buFont typeface="Arial" panose="020B0604020202020204" pitchFamily="34" charset="0"/>
                  <a:buChar char="•"/>
                </a:pPr>
                <a:endParaRPr lang="en-US" dirty="0">
                  <a:sym typeface="Wingdings" pitchFamily="2" charset="2"/>
                </a:endParaRPr>
              </a:p>
              <a:p>
                <a:pPr marL="342900" indent="-342900">
                  <a:buFont typeface="Arial" panose="020B0604020202020204" pitchFamily="34" charset="0"/>
                  <a:buChar char="•"/>
                </a:pPr>
                <a:r>
                  <a:rPr lang="en-US" dirty="0">
                    <a:sym typeface="Wingdings" pitchFamily="2" charset="2"/>
                  </a:rPr>
                  <a:t>Stack histograms for SR</a:t>
                </a:r>
                <a:r>
                  <a:rPr lang="en-US" baseline="-25000" dirty="0">
                    <a:sym typeface="Wingdings" pitchFamily="2" charset="2"/>
                  </a:rPr>
                  <a:t>C</a:t>
                </a:r>
              </a:p>
              <a:p>
                <a:endParaRPr lang="en-US" dirty="0">
                  <a:sym typeface="Wingdings" pitchFamily="2" charset="2"/>
                </a:endParaRPr>
              </a:p>
              <a:p>
                <a:pPr marL="342900" indent="-342900">
                  <a:buFont typeface="Arial" panose="020B0604020202020204" pitchFamily="34" charset="0"/>
                  <a:buChar char="•"/>
                </a:pPr>
                <a:r>
                  <a:rPr lang="en-US" dirty="0">
                    <a:sym typeface="Wingdings" pitchFamily="2" charset="2"/>
                  </a:rPr>
                  <a:t>Asymptotic Limits (Brazilian plots) for 2016, 2017, 2018 </a:t>
                </a:r>
              </a:p>
              <a:p>
                <a:pPr marL="800100" lvl="1" indent="-342900">
                  <a:buFont typeface="Arial" panose="020B0604020202020204" pitchFamily="34" charset="0"/>
                  <a:buChar char="•"/>
                </a:pPr>
                <a:r>
                  <a:rPr lang="en-US" dirty="0">
                    <a:sym typeface="Wingdings" pitchFamily="2" charset="2"/>
                  </a:rPr>
                  <a:t>Total Cross section x BR </a:t>
                </a:r>
              </a:p>
              <a:p>
                <a:pPr marL="800100" lvl="1" indent="-342900">
                  <a:buFont typeface="Arial" panose="020B0604020202020204" pitchFamily="34" charset="0"/>
                  <a:buChar char="•"/>
                </a:pPr>
                <a:r>
                  <a:rPr lang="en-US" dirty="0">
                    <a:sym typeface="Wingdings" pitchFamily="2" charset="2"/>
                  </a:rPr>
                  <a:t>Total Cross section = </a:t>
                </a:r>
                <a14:m>
                  <m:oMath xmlns:m="http://schemas.openxmlformats.org/officeDocument/2006/math">
                    <m:nary>
                      <m:naryPr>
                        <m:chr m:val="∑"/>
                        <m:ctrlPr>
                          <a:rPr lang="en-US" i="1" smtClean="0">
                            <a:latin typeface="Cambria Math" panose="02040503050406030204" pitchFamily="18" charset="0"/>
                            <a:sym typeface="Wingdings" pitchFamily="2" charset="2"/>
                          </a:rPr>
                        </m:ctrlPr>
                      </m:naryPr>
                      <m:sub>
                        <m:r>
                          <m:rPr>
                            <m:brk m:alnAt="23"/>
                          </m:rPr>
                          <a:rPr lang="en-US" b="0" i="1" smtClean="0">
                            <a:latin typeface="Cambria Math" panose="02040503050406030204" pitchFamily="18" charset="0"/>
                            <a:sym typeface="Wingdings" pitchFamily="2" charset="2"/>
                          </a:rPr>
                          <m:t>𝑖</m:t>
                        </m:r>
                        <m:r>
                          <a:rPr lang="en-US" b="0" i="1" smtClean="0">
                            <a:latin typeface="Cambria Math" panose="02040503050406030204" pitchFamily="18" charset="0"/>
                            <a:sym typeface="Wingdings" pitchFamily="2" charset="2"/>
                          </a:rPr>
                          <m:t>=1</m:t>
                        </m:r>
                      </m:sub>
                      <m:sup>
                        <m:r>
                          <a:rPr lang="en-US" b="0" i="1" smtClean="0">
                            <a:latin typeface="Cambria Math" panose="02040503050406030204" pitchFamily="18" charset="0"/>
                            <a:sym typeface="Wingdings" pitchFamily="2" charset="2"/>
                          </a:rPr>
                          <m:t>𝑁</m:t>
                        </m:r>
                      </m:sup>
                      <m:e>
                        <m:sSub>
                          <m:sSubPr>
                            <m:ctrlPr>
                              <a:rPr lang="en-US" b="0" i="1" smtClean="0">
                                <a:latin typeface="Cambria Math" panose="02040503050406030204" pitchFamily="18" charset="0"/>
                                <a:sym typeface="Wingdings" pitchFamily="2" charset="2"/>
                              </a:rPr>
                            </m:ctrlPr>
                          </m:sSubPr>
                          <m:e>
                            <m:r>
                              <a:rPr lang="en-US" b="0" i="1" smtClean="0">
                                <a:latin typeface="Cambria Math" panose="02040503050406030204" pitchFamily="18" charset="0"/>
                                <a:sym typeface="Wingdings" pitchFamily="2" charset="2"/>
                              </a:rPr>
                              <m:t>𝑆</m:t>
                            </m:r>
                          </m:e>
                          <m:sub>
                            <m:r>
                              <a:rPr lang="en-US" b="0" i="1" smtClean="0">
                                <a:latin typeface="Cambria Math" panose="02040503050406030204" pitchFamily="18" charset="0"/>
                                <a:sym typeface="Wingdings" pitchFamily="2" charset="2"/>
                              </a:rPr>
                              <m:t>𝑖</m:t>
                            </m:r>
                          </m:sub>
                        </m:sSub>
                      </m:e>
                    </m:nary>
                    <m:r>
                      <a:rPr lang="en-US" b="0" i="1" smtClean="0">
                        <a:latin typeface="Cambria Math" panose="02040503050406030204" pitchFamily="18" charset="0"/>
                        <a:sym typeface="Wingdings" pitchFamily="2" charset="2"/>
                      </a:rPr>
                      <m:t>, </m:t>
                    </m:r>
                  </m:oMath>
                </a14:m>
                <a:r>
                  <a:rPr lang="en-US" dirty="0">
                    <a:sym typeface="Wingdings" pitchFamily="2" charset="2"/>
                  </a:rPr>
                  <a:t>where S</a:t>
                </a:r>
                <a:r>
                  <a:rPr lang="en-US" baseline="-25000" dirty="0">
                    <a:sym typeface="Wingdings" pitchFamily="2" charset="2"/>
                  </a:rPr>
                  <a:t>i</a:t>
                </a:r>
                <a:r>
                  <a:rPr lang="en-US" dirty="0">
                    <a:sym typeface="Wingdings" pitchFamily="2" charset="2"/>
                  </a:rPr>
                  <a:t> is the signal yield in the reconstructed level</a:t>
                </a:r>
              </a:p>
              <a:p>
                <a:pPr marL="342900" indent="-342900">
                  <a:buFont typeface="Arial" panose="020B0604020202020204" pitchFamily="34" charset="0"/>
                  <a:buChar char="•"/>
                </a:pPr>
                <a:endParaRPr lang="en-US" dirty="0">
                  <a:sym typeface="Wingdings" pitchFamily="2" charset="2"/>
                </a:endParaRPr>
              </a:p>
              <a:p>
                <a:pPr marL="342900" indent="-342900">
                  <a:buFont typeface="Arial" panose="020B0604020202020204" pitchFamily="34" charset="0"/>
                  <a:buChar char="•"/>
                </a:pPr>
                <a:r>
                  <a:rPr lang="el-GR" dirty="0">
                    <a:sym typeface="Wingdings" pitchFamily="2" charset="2"/>
                  </a:rPr>
                  <a:t>Χ </a:t>
                </a:r>
                <a:r>
                  <a:rPr lang="en-US" dirty="0">
                    <a:sym typeface="Wingdings" pitchFamily="2" charset="2"/>
                  </a:rPr>
                  <a:t>distributions show a different slope than the B2G-16-015</a:t>
                </a:r>
              </a:p>
              <a:p>
                <a:pPr marL="800100" lvl="1" indent="-342900">
                  <a:buFont typeface="Arial" panose="020B0604020202020204" pitchFamily="34" charset="0"/>
                  <a:buChar char="•"/>
                </a:pPr>
                <a:r>
                  <a:rPr lang="en-US" dirty="0">
                    <a:sym typeface="Wingdings" pitchFamily="2" charset="2"/>
                  </a:rPr>
                  <a:t>Recreated Brazilian plot using </a:t>
                </a:r>
                <a:r>
                  <a:rPr lang="en-US" dirty="0" err="1">
                    <a:sym typeface="Wingdings" pitchFamily="2" charset="2"/>
                  </a:rPr>
                  <a:t>mJJ</a:t>
                </a:r>
                <a:r>
                  <a:rPr lang="en-US" dirty="0">
                    <a:sym typeface="Wingdings" pitchFamily="2" charset="2"/>
                  </a:rPr>
                  <a:t> variable (only for 2016 and </a:t>
                </a:r>
                <a:r>
                  <a:rPr lang="en-US" dirty="0" err="1">
                    <a:sym typeface="Wingdings" pitchFamily="2" charset="2"/>
                  </a:rPr>
                  <a:t>Zprime</a:t>
                </a:r>
                <a:r>
                  <a:rPr lang="en-US" dirty="0">
                    <a:sym typeface="Wingdings" pitchFamily="2" charset="2"/>
                  </a:rPr>
                  <a:t> 1% width)</a:t>
                </a:r>
              </a:p>
              <a:p>
                <a:pPr marL="800100" lvl="1" indent="-342900">
                  <a:buFont typeface="Arial" panose="020B0604020202020204" pitchFamily="34" charset="0"/>
                  <a:buChar char="•"/>
                </a:pPr>
                <a:r>
                  <a:rPr lang="en-US" dirty="0">
                    <a:sym typeface="Wingdings" pitchFamily="2" charset="2"/>
                  </a:rPr>
                  <a:t> Tried to increase mass cut from 1.5 </a:t>
                </a:r>
                <a:r>
                  <a:rPr lang="en-US" dirty="0" err="1">
                    <a:sym typeface="Wingdings" pitchFamily="2" charset="2"/>
                  </a:rPr>
                  <a:t>TeV</a:t>
                </a:r>
                <a:r>
                  <a:rPr lang="en-US" dirty="0">
                    <a:sym typeface="Wingdings" pitchFamily="2" charset="2"/>
                  </a:rPr>
                  <a:t> to 2 </a:t>
                </a:r>
                <a:r>
                  <a:rPr lang="en-US" dirty="0" err="1">
                    <a:sym typeface="Wingdings" pitchFamily="2" charset="2"/>
                  </a:rPr>
                  <a:t>TeV</a:t>
                </a:r>
                <a:r>
                  <a:rPr lang="en-US" dirty="0">
                    <a:sym typeface="Wingdings" pitchFamily="2" charset="2"/>
                  </a:rPr>
                  <a:t> to improve </a:t>
                </a:r>
                <a:r>
                  <a:rPr lang="en-US" dirty="0" err="1">
                    <a:sym typeface="Wingdings" pitchFamily="2" charset="2"/>
                  </a:rPr>
                  <a:t>sensititvity</a:t>
                </a:r>
                <a:r>
                  <a:rPr lang="en-US" dirty="0">
                    <a:sym typeface="Wingdings" pitchFamily="2" charset="2"/>
                  </a:rPr>
                  <a:t>  not enough events coming from signal extraction</a:t>
                </a:r>
              </a:p>
              <a:p>
                <a:pPr marL="800100" lvl="1" indent="-342900">
                  <a:buFont typeface="Arial" panose="020B0604020202020204" pitchFamily="34" charset="0"/>
                  <a:buChar char="•"/>
                </a:pPr>
                <a:r>
                  <a:rPr lang="en-US" dirty="0">
                    <a:sym typeface="Wingdings" pitchFamily="2" charset="2"/>
                  </a:rPr>
                  <a:t>If I use ttbar MC (</a:t>
                </a:r>
                <a:r>
                  <a:rPr lang="el-GR" dirty="0">
                    <a:sym typeface="Wingdings" pitchFamily="2" charset="2"/>
                  </a:rPr>
                  <a:t>χ </a:t>
                </a:r>
                <a:r>
                  <a:rPr lang="en-US" dirty="0" err="1">
                    <a:sym typeface="Wingdings" pitchFamily="2" charset="2"/>
                  </a:rPr>
                  <a:t>dists</a:t>
                </a:r>
                <a:r>
                  <a:rPr lang="en-US" dirty="0">
                    <a:sym typeface="Wingdings" pitchFamily="2" charset="2"/>
                  </a:rPr>
                  <a:t>) as input, the shape is the same as with the 1.5 </a:t>
                </a:r>
                <a:r>
                  <a:rPr lang="en-US" dirty="0" err="1">
                    <a:sym typeface="Wingdings" pitchFamily="2" charset="2"/>
                  </a:rPr>
                  <a:t>TeV</a:t>
                </a:r>
                <a:r>
                  <a:rPr lang="en-US" dirty="0">
                    <a:sym typeface="Wingdings" pitchFamily="2" charset="2"/>
                  </a:rPr>
                  <a:t> cut</a:t>
                </a:r>
              </a:p>
              <a:p>
                <a:pPr marL="800100" lvl="1" indent="-342900">
                  <a:buFont typeface="Arial" panose="020B0604020202020204" pitchFamily="34" charset="0"/>
                  <a:buChar char="•"/>
                </a:pPr>
                <a:r>
                  <a:rPr lang="en-US" dirty="0">
                    <a:sym typeface="Wingdings" pitchFamily="2" charset="2"/>
                  </a:rPr>
                  <a:t>Maybe sliding mass cuts? For each Z’ use a different </a:t>
                </a:r>
                <a:r>
                  <a:rPr lang="en-US" dirty="0" err="1">
                    <a:sym typeface="Wingdings" pitchFamily="2" charset="2"/>
                  </a:rPr>
                  <a:t>mJJ</a:t>
                </a:r>
                <a:r>
                  <a:rPr lang="en-US" dirty="0">
                    <a:sym typeface="Wingdings" pitchFamily="2" charset="2"/>
                  </a:rPr>
                  <a:t> cut </a:t>
                </a:r>
              </a:p>
            </p:txBody>
          </p:sp>
        </mc:Choice>
        <mc:Fallback>
          <p:sp>
            <p:nvSpPr>
              <p:cNvPr id="3" name="TextBox 2">
                <a:extLst>
                  <a:ext uri="{FF2B5EF4-FFF2-40B4-BE49-F238E27FC236}">
                    <a16:creationId xmlns:a16="http://schemas.microsoft.com/office/drawing/2014/main" id="{FD9EB30D-1896-E544-947E-9F4F9A085C5F}"/>
                  </a:ext>
                </a:extLst>
              </p:cNvPr>
              <p:cNvSpPr txBox="1">
                <a:spLocks noRot="1" noChangeAspect="1" noMove="1" noResize="1" noEditPoints="1" noAdjustHandles="1" noChangeArrowheads="1" noChangeShapeType="1" noTextEdit="1"/>
              </p:cNvSpPr>
              <p:nvPr/>
            </p:nvSpPr>
            <p:spPr>
              <a:xfrm>
                <a:off x="182879" y="600982"/>
                <a:ext cx="11610109" cy="5647443"/>
              </a:xfrm>
              <a:prstGeom prst="rect">
                <a:avLst/>
              </a:prstGeom>
              <a:blipFill>
                <a:blip r:embed="rId2"/>
                <a:stretch>
                  <a:fillRect l="-437" t="-448" b="-673"/>
                </a:stretch>
              </a:blipFill>
            </p:spPr>
            <p:txBody>
              <a:bodyPr/>
              <a:lstStyle/>
              <a:p>
                <a:r>
                  <a:rPr lang="en-GR">
                    <a:noFill/>
                  </a:rPr>
                  <a:t> </a:t>
                </a:r>
              </a:p>
            </p:txBody>
          </p:sp>
        </mc:Fallback>
      </mc:AlternateContent>
    </p:spTree>
    <p:extLst>
      <p:ext uri="{BB962C8B-B14F-4D97-AF65-F5344CB8AC3E}">
        <p14:creationId xmlns:p14="http://schemas.microsoft.com/office/powerpoint/2010/main" val="2064836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3</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Asymptotic Limits width 1%</a:t>
            </a:r>
          </a:p>
        </p:txBody>
      </p:sp>
      <p:sp>
        <p:nvSpPr>
          <p:cNvPr id="12" name="TextBox 11">
            <a:extLst>
              <a:ext uri="{FF2B5EF4-FFF2-40B4-BE49-F238E27FC236}">
                <a16:creationId xmlns:a16="http://schemas.microsoft.com/office/drawing/2014/main" id="{4E027993-A817-804C-8415-7C528DD8D3FD}"/>
              </a:ext>
            </a:extLst>
          </p:cNvPr>
          <p:cNvSpPr txBox="1"/>
          <p:nvPr/>
        </p:nvSpPr>
        <p:spPr>
          <a:xfrm>
            <a:off x="2599149" y="923022"/>
            <a:ext cx="1349115" cy="369332"/>
          </a:xfrm>
          <a:prstGeom prst="rect">
            <a:avLst/>
          </a:prstGeom>
          <a:noFill/>
        </p:spPr>
        <p:txBody>
          <a:bodyPr wrap="square" rtlCol="0">
            <a:spAutoFit/>
          </a:bodyPr>
          <a:lstStyle/>
          <a:p>
            <a:pPr algn="ctr"/>
            <a:r>
              <a:rPr lang="en-GR" dirty="0">
                <a:solidFill>
                  <a:srgbClr val="00B0F0"/>
                </a:solidFill>
              </a:rPr>
              <a:t>2016</a:t>
            </a:r>
          </a:p>
        </p:txBody>
      </p:sp>
      <p:pic>
        <p:nvPicPr>
          <p:cNvPr id="5" name="Picture 4" descr="Chart&#10;&#10;Description automatically generated">
            <a:extLst>
              <a:ext uri="{FF2B5EF4-FFF2-40B4-BE49-F238E27FC236}">
                <a16:creationId xmlns:a16="http://schemas.microsoft.com/office/drawing/2014/main" id="{973A8064-430C-6248-AFA9-986F2FE02FB2}"/>
              </a:ext>
            </a:extLst>
          </p:cNvPr>
          <p:cNvPicPr>
            <a:picLocks noChangeAspect="1"/>
          </p:cNvPicPr>
          <p:nvPr/>
        </p:nvPicPr>
        <p:blipFill>
          <a:blip r:embed="rId2"/>
          <a:stretch>
            <a:fillRect/>
          </a:stretch>
        </p:blipFill>
        <p:spPr>
          <a:xfrm>
            <a:off x="6390995" y="1292312"/>
            <a:ext cx="5054600" cy="3632200"/>
          </a:xfrm>
          <a:prstGeom prst="rect">
            <a:avLst/>
          </a:prstGeom>
        </p:spPr>
      </p:pic>
      <p:sp>
        <p:nvSpPr>
          <p:cNvPr id="20" name="TextBox 19">
            <a:extLst>
              <a:ext uri="{FF2B5EF4-FFF2-40B4-BE49-F238E27FC236}">
                <a16:creationId xmlns:a16="http://schemas.microsoft.com/office/drawing/2014/main" id="{A5712858-6A9C-BC4A-B62A-90DA5C6297E8}"/>
              </a:ext>
            </a:extLst>
          </p:cNvPr>
          <p:cNvSpPr txBox="1"/>
          <p:nvPr/>
        </p:nvSpPr>
        <p:spPr>
          <a:xfrm>
            <a:off x="8243737" y="936740"/>
            <a:ext cx="1349115" cy="369332"/>
          </a:xfrm>
          <a:prstGeom prst="rect">
            <a:avLst/>
          </a:prstGeom>
          <a:noFill/>
        </p:spPr>
        <p:txBody>
          <a:bodyPr wrap="square" rtlCol="0">
            <a:spAutoFit/>
          </a:bodyPr>
          <a:lstStyle/>
          <a:p>
            <a:pPr algn="ctr"/>
            <a:r>
              <a:rPr lang="en-GR" dirty="0">
                <a:solidFill>
                  <a:schemeClr val="tx1">
                    <a:lumMod val="95000"/>
                    <a:lumOff val="5000"/>
                  </a:schemeClr>
                </a:solidFill>
              </a:rPr>
              <a:t>B2G-16-015</a:t>
            </a:r>
          </a:p>
        </p:txBody>
      </p:sp>
      <p:pic>
        <p:nvPicPr>
          <p:cNvPr id="13" name="Picture 12" descr="A picture containing chart&#10;&#10;Description automatically generated">
            <a:extLst>
              <a:ext uri="{FF2B5EF4-FFF2-40B4-BE49-F238E27FC236}">
                <a16:creationId xmlns:a16="http://schemas.microsoft.com/office/drawing/2014/main" id="{8145AE7D-5B7D-2B43-91AF-1FB7BB0D965A}"/>
              </a:ext>
            </a:extLst>
          </p:cNvPr>
          <p:cNvPicPr>
            <a:picLocks noChangeAspect="1"/>
          </p:cNvPicPr>
          <p:nvPr/>
        </p:nvPicPr>
        <p:blipFill>
          <a:blip r:embed="rId3"/>
          <a:stretch>
            <a:fillRect/>
          </a:stretch>
        </p:blipFill>
        <p:spPr>
          <a:xfrm>
            <a:off x="746405" y="1292312"/>
            <a:ext cx="5054600" cy="3632200"/>
          </a:xfrm>
          <a:prstGeom prst="rect">
            <a:avLst/>
          </a:prstGeom>
        </p:spPr>
      </p:pic>
    </p:spTree>
    <p:extLst>
      <p:ext uri="{BB962C8B-B14F-4D97-AF65-F5344CB8AC3E}">
        <p14:creationId xmlns:p14="http://schemas.microsoft.com/office/powerpoint/2010/main" val="40701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4</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Asymptotic Limits width 10%</a:t>
            </a:r>
          </a:p>
        </p:txBody>
      </p:sp>
      <p:sp>
        <p:nvSpPr>
          <p:cNvPr id="12" name="TextBox 11">
            <a:extLst>
              <a:ext uri="{FF2B5EF4-FFF2-40B4-BE49-F238E27FC236}">
                <a16:creationId xmlns:a16="http://schemas.microsoft.com/office/drawing/2014/main" id="{F060BE9F-BDE1-DC44-B64D-57582E9C6DE1}"/>
              </a:ext>
            </a:extLst>
          </p:cNvPr>
          <p:cNvSpPr txBox="1"/>
          <p:nvPr/>
        </p:nvSpPr>
        <p:spPr>
          <a:xfrm>
            <a:off x="2570194" y="866009"/>
            <a:ext cx="1349115" cy="369332"/>
          </a:xfrm>
          <a:prstGeom prst="rect">
            <a:avLst/>
          </a:prstGeom>
          <a:noFill/>
        </p:spPr>
        <p:txBody>
          <a:bodyPr wrap="square" rtlCol="0">
            <a:spAutoFit/>
          </a:bodyPr>
          <a:lstStyle/>
          <a:p>
            <a:pPr algn="ctr"/>
            <a:r>
              <a:rPr lang="en-GR" dirty="0">
                <a:solidFill>
                  <a:srgbClr val="00B0F0"/>
                </a:solidFill>
              </a:rPr>
              <a:t>2016</a:t>
            </a:r>
          </a:p>
        </p:txBody>
      </p:sp>
      <p:pic>
        <p:nvPicPr>
          <p:cNvPr id="5" name="Picture 4" descr="Chart&#10;&#10;Description automatically generated">
            <a:extLst>
              <a:ext uri="{FF2B5EF4-FFF2-40B4-BE49-F238E27FC236}">
                <a16:creationId xmlns:a16="http://schemas.microsoft.com/office/drawing/2014/main" id="{6757567A-B932-5849-BD04-F61AD5A240B5}"/>
              </a:ext>
            </a:extLst>
          </p:cNvPr>
          <p:cNvPicPr>
            <a:picLocks noChangeAspect="1"/>
          </p:cNvPicPr>
          <p:nvPr/>
        </p:nvPicPr>
        <p:blipFill>
          <a:blip r:embed="rId2"/>
          <a:stretch>
            <a:fillRect/>
          </a:stretch>
        </p:blipFill>
        <p:spPr>
          <a:xfrm>
            <a:off x="6419950" y="1265638"/>
            <a:ext cx="5054600" cy="3632200"/>
          </a:xfrm>
          <a:prstGeom prst="rect">
            <a:avLst/>
          </a:prstGeom>
        </p:spPr>
      </p:pic>
      <p:sp>
        <p:nvSpPr>
          <p:cNvPr id="16" name="TextBox 15">
            <a:extLst>
              <a:ext uri="{FF2B5EF4-FFF2-40B4-BE49-F238E27FC236}">
                <a16:creationId xmlns:a16="http://schemas.microsoft.com/office/drawing/2014/main" id="{D57340D4-85DB-B74C-B8F4-95FA1DD0377F}"/>
              </a:ext>
            </a:extLst>
          </p:cNvPr>
          <p:cNvSpPr txBox="1"/>
          <p:nvPr/>
        </p:nvSpPr>
        <p:spPr>
          <a:xfrm>
            <a:off x="8272692" y="866009"/>
            <a:ext cx="1349115" cy="369332"/>
          </a:xfrm>
          <a:prstGeom prst="rect">
            <a:avLst/>
          </a:prstGeom>
          <a:noFill/>
        </p:spPr>
        <p:txBody>
          <a:bodyPr wrap="square" rtlCol="0">
            <a:spAutoFit/>
          </a:bodyPr>
          <a:lstStyle/>
          <a:p>
            <a:pPr algn="ctr"/>
            <a:r>
              <a:rPr lang="en-GR" dirty="0">
                <a:solidFill>
                  <a:schemeClr val="tx1">
                    <a:lumMod val="95000"/>
                    <a:lumOff val="5000"/>
                  </a:schemeClr>
                </a:solidFill>
              </a:rPr>
              <a:t>B2G-16-015</a:t>
            </a:r>
          </a:p>
        </p:txBody>
      </p:sp>
      <p:pic>
        <p:nvPicPr>
          <p:cNvPr id="8" name="Picture 7" descr="Chart&#10;&#10;Description automatically generated">
            <a:extLst>
              <a:ext uri="{FF2B5EF4-FFF2-40B4-BE49-F238E27FC236}">
                <a16:creationId xmlns:a16="http://schemas.microsoft.com/office/drawing/2014/main" id="{24A3E91C-20FD-6E4B-889A-7C4261A8C8C9}"/>
              </a:ext>
            </a:extLst>
          </p:cNvPr>
          <p:cNvPicPr>
            <a:picLocks noChangeAspect="1"/>
          </p:cNvPicPr>
          <p:nvPr/>
        </p:nvPicPr>
        <p:blipFill>
          <a:blip r:embed="rId3"/>
          <a:stretch>
            <a:fillRect/>
          </a:stretch>
        </p:blipFill>
        <p:spPr>
          <a:xfrm>
            <a:off x="717452" y="1265638"/>
            <a:ext cx="5054600" cy="3632200"/>
          </a:xfrm>
          <a:prstGeom prst="rect">
            <a:avLst/>
          </a:prstGeom>
        </p:spPr>
      </p:pic>
    </p:spTree>
    <p:extLst>
      <p:ext uri="{BB962C8B-B14F-4D97-AF65-F5344CB8AC3E}">
        <p14:creationId xmlns:p14="http://schemas.microsoft.com/office/powerpoint/2010/main" val="4132586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5793" y="2828018"/>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t>BACKUP</a:t>
            </a:r>
          </a:p>
        </p:txBody>
      </p:sp>
    </p:spTree>
    <p:extLst>
      <p:ext uri="{BB962C8B-B14F-4D97-AF65-F5344CB8AC3E}">
        <p14:creationId xmlns:p14="http://schemas.microsoft.com/office/powerpoint/2010/main" val="1485357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a:t>
            </a:r>
            <a:r>
              <a:rPr lang="fi-FI" dirty="0" err="1"/>
              <a:t>Bakas</a:t>
            </a:r>
            <a:endParaRPr lang="en-US" dirty="0"/>
          </a:p>
        </p:txBody>
      </p:sp>
      <p:sp>
        <p:nvSpPr>
          <p:cNvPr id="6" name="TextBox 5">
            <a:extLst>
              <a:ext uri="{FF2B5EF4-FFF2-40B4-BE49-F238E27FC236}">
                <a16:creationId xmlns:a16="http://schemas.microsoft.com/office/drawing/2014/main" id="{1DDE6F7F-FC19-F840-A70E-C84BA99E0247}"/>
              </a:ext>
            </a:extLst>
          </p:cNvPr>
          <p:cNvSpPr txBox="1"/>
          <p:nvPr/>
        </p:nvSpPr>
        <p:spPr>
          <a:xfrm>
            <a:off x="2574438" y="65430"/>
            <a:ext cx="1990226" cy="430887"/>
          </a:xfrm>
          <a:prstGeom prst="rect">
            <a:avLst/>
          </a:prstGeom>
          <a:noFill/>
        </p:spPr>
        <p:txBody>
          <a:bodyPr wrap="square" rtlCol="0">
            <a:spAutoFit/>
          </a:bodyPr>
          <a:lstStyle/>
          <a:p>
            <a:r>
              <a:rPr lang="en-US" sz="2200" dirty="0">
                <a:solidFill>
                  <a:srgbClr val="00B050"/>
                </a:solidFill>
                <a:sym typeface="Wingdings" pitchFamily="2" charset="2"/>
              </a:rPr>
              <a:t>Signal Selection</a:t>
            </a:r>
          </a:p>
        </p:txBody>
      </p:sp>
      <p:sp>
        <p:nvSpPr>
          <p:cNvPr id="5" name="Slide Number Placeholder 4">
            <a:extLst>
              <a:ext uri="{FF2B5EF4-FFF2-40B4-BE49-F238E27FC236}">
                <a16:creationId xmlns:a16="http://schemas.microsoft.com/office/drawing/2014/main" id="{69A96869-DB60-5345-ACD9-F1C41035B064}"/>
              </a:ext>
            </a:extLst>
          </p:cNvPr>
          <p:cNvSpPr>
            <a:spLocks noGrp="1"/>
          </p:cNvSpPr>
          <p:nvPr>
            <p:ph type="sldNum" sz="quarter" idx="12"/>
          </p:nvPr>
        </p:nvSpPr>
        <p:spPr/>
        <p:txBody>
          <a:bodyPr/>
          <a:lstStyle/>
          <a:p>
            <a:fld id="{4FAB73BC-B049-4115-A692-8D63A059BFB8}" type="slidenum">
              <a:rPr lang="en-US" smtClean="0"/>
              <a:pPr/>
              <a:t>6</a:t>
            </a:fld>
            <a:endParaRPr lang="en-US" dirty="0"/>
          </a:p>
        </p:txBody>
      </p:sp>
      <p:sp>
        <p:nvSpPr>
          <p:cNvPr id="24" name="Date Placeholder 23">
            <a:extLst>
              <a:ext uri="{FF2B5EF4-FFF2-40B4-BE49-F238E27FC236}">
                <a16:creationId xmlns:a16="http://schemas.microsoft.com/office/drawing/2014/main" id="{056D71EF-2E89-4043-8F92-90A4D46A3E69}"/>
              </a:ext>
            </a:extLst>
          </p:cNvPr>
          <p:cNvSpPr>
            <a:spLocks noGrp="1"/>
          </p:cNvSpPr>
          <p:nvPr>
            <p:ph type="dt" sz="half" idx="10"/>
          </p:nvPr>
        </p:nvSpPr>
        <p:spPr/>
        <p:txBody>
          <a:bodyPr/>
          <a:lstStyle/>
          <a:p>
            <a:fld id="{F7AFF6A5-F1FB-284A-BF72-2836D5A0B341}" type="datetime1">
              <a:rPr lang="en-US" smtClean="0"/>
              <a:t>12/18/20</a:t>
            </a:fld>
            <a:endParaRPr lang="en-US" dirty="0"/>
          </a:p>
        </p:txBody>
      </p:sp>
      <p:graphicFrame>
        <p:nvGraphicFramePr>
          <p:cNvPr id="4" name="Table 3">
            <a:extLst>
              <a:ext uri="{FF2B5EF4-FFF2-40B4-BE49-F238E27FC236}">
                <a16:creationId xmlns:a16="http://schemas.microsoft.com/office/drawing/2014/main" id="{9FB11E00-21A0-484F-B127-1B964919B378}"/>
              </a:ext>
            </a:extLst>
          </p:cNvPr>
          <p:cNvGraphicFramePr>
            <a:graphicFrameLocks noGrp="1"/>
          </p:cNvGraphicFramePr>
          <p:nvPr/>
        </p:nvGraphicFramePr>
        <p:xfrm>
          <a:off x="1348101" y="557850"/>
          <a:ext cx="4368118" cy="5455057"/>
        </p:xfrm>
        <a:graphic>
          <a:graphicData uri="http://schemas.openxmlformats.org/drawingml/2006/table">
            <a:tbl>
              <a:tblPr firstRow="1" bandRow="1">
                <a:tableStyleId>{46F890A9-2807-4EBB-B81D-B2AA78EC7F39}</a:tableStyleId>
              </a:tblPr>
              <a:tblGrid>
                <a:gridCol w="2184059">
                  <a:extLst>
                    <a:ext uri="{9D8B030D-6E8A-4147-A177-3AD203B41FA5}">
                      <a16:colId xmlns:a16="http://schemas.microsoft.com/office/drawing/2014/main" val="3731337435"/>
                    </a:ext>
                  </a:extLst>
                </a:gridCol>
                <a:gridCol w="2184059">
                  <a:extLst>
                    <a:ext uri="{9D8B030D-6E8A-4147-A177-3AD203B41FA5}">
                      <a16:colId xmlns:a16="http://schemas.microsoft.com/office/drawing/2014/main" val="3688698510"/>
                    </a:ext>
                  </a:extLst>
                </a:gridCol>
              </a:tblGrid>
              <a:tr h="462602">
                <a:tc>
                  <a:txBody>
                    <a:bodyPr/>
                    <a:lstStyle/>
                    <a:p>
                      <a:pPr algn="ctr"/>
                      <a:r>
                        <a:rPr lang="en-GR" dirty="0"/>
                        <a:t>Variables</a:t>
                      </a:r>
                    </a:p>
                  </a:txBody>
                  <a:tcPr/>
                </a:tc>
                <a:tc>
                  <a:txBody>
                    <a:bodyPr/>
                    <a:lstStyle/>
                    <a:p>
                      <a:pPr algn="ctr"/>
                      <a:r>
                        <a:rPr lang="en-GR" dirty="0"/>
                        <a:t>Selected Cut</a:t>
                      </a:r>
                    </a:p>
                  </a:txBody>
                  <a:tcPr/>
                </a:tc>
                <a:extLst>
                  <a:ext uri="{0D108BD9-81ED-4DB2-BD59-A6C34878D82A}">
                    <a16:rowId xmlns:a16="http://schemas.microsoft.com/office/drawing/2014/main" val="1233017762"/>
                  </a:ext>
                </a:extLst>
              </a:tr>
              <a:tr h="462602">
                <a:tc>
                  <a:txBody>
                    <a:bodyPr/>
                    <a:lstStyle/>
                    <a:p>
                      <a:pPr algn="ctr"/>
                      <a:r>
                        <a:rPr lang="en-GR" dirty="0"/>
                        <a:t>pT (both leading jets) </a:t>
                      </a:r>
                    </a:p>
                  </a:txBody>
                  <a:tcPr/>
                </a:tc>
                <a:tc>
                  <a:txBody>
                    <a:bodyPr/>
                    <a:lstStyle/>
                    <a:p>
                      <a:pPr algn="ctr"/>
                      <a:r>
                        <a:rPr lang="en-GR" dirty="0"/>
                        <a:t>&gt; 400 GeV</a:t>
                      </a:r>
                    </a:p>
                  </a:txBody>
                  <a:tcPr/>
                </a:tc>
                <a:extLst>
                  <a:ext uri="{0D108BD9-81ED-4DB2-BD59-A6C34878D82A}">
                    <a16:rowId xmlns:a16="http://schemas.microsoft.com/office/drawing/2014/main" val="1455770781"/>
                  </a:ext>
                </a:extLst>
              </a:tr>
              <a:tr h="462602">
                <a:tc>
                  <a:txBody>
                    <a:bodyPr/>
                    <a:lstStyle/>
                    <a:p>
                      <a:pPr algn="ctr"/>
                      <a:r>
                        <a:rPr lang="en-GR" dirty="0"/>
                        <a:t>Njets </a:t>
                      </a:r>
                    </a:p>
                  </a:txBody>
                  <a:tcPr/>
                </a:tc>
                <a:tc>
                  <a:txBody>
                    <a:bodyPr/>
                    <a:lstStyle/>
                    <a:p>
                      <a:pPr algn="ctr"/>
                      <a:r>
                        <a:rPr lang="en-GR" dirty="0"/>
                        <a:t>&gt; 1</a:t>
                      </a:r>
                    </a:p>
                  </a:txBody>
                  <a:tcPr/>
                </a:tc>
                <a:extLst>
                  <a:ext uri="{0D108BD9-81ED-4DB2-BD59-A6C34878D82A}">
                    <a16:rowId xmlns:a16="http://schemas.microsoft.com/office/drawing/2014/main" val="4073963215"/>
                  </a:ext>
                </a:extLst>
              </a:tr>
              <a:tr h="462602">
                <a:tc>
                  <a:txBody>
                    <a:bodyPr/>
                    <a:lstStyle/>
                    <a:p>
                      <a:pPr algn="ctr"/>
                      <a:r>
                        <a:rPr lang="en-GR" dirty="0"/>
                        <a:t>N leptons</a:t>
                      </a:r>
                    </a:p>
                  </a:txBody>
                  <a:tcPr/>
                </a:tc>
                <a:tc>
                  <a:txBody>
                    <a:bodyPr/>
                    <a:lstStyle/>
                    <a:p>
                      <a:pPr algn="ctr"/>
                      <a:r>
                        <a:rPr lang="en-GR" dirty="0"/>
                        <a:t>= 0</a:t>
                      </a:r>
                    </a:p>
                  </a:txBody>
                  <a:tcPr/>
                </a:tc>
                <a:extLst>
                  <a:ext uri="{0D108BD9-81ED-4DB2-BD59-A6C34878D82A}">
                    <a16:rowId xmlns:a16="http://schemas.microsoft.com/office/drawing/2014/main" val="1636792577"/>
                  </a:ext>
                </a:extLst>
              </a:tr>
              <a:tr h="581727">
                <a:tc>
                  <a:txBody>
                    <a:bodyPr/>
                    <a:lstStyle/>
                    <a:p>
                      <a:pPr algn="ctr"/>
                      <a:r>
                        <a:rPr lang="en-GR" dirty="0"/>
                        <a:t>|eta| (both leading jets)</a:t>
                      </a:r>
                    </a:p>
                  </a:txBody>
                  <a:tcPr/>
                </a:tc>
                <a:tc>
                  <a:txBody>
                    <a:bodyPr/>
                    <a:lstStyle/>
                    <a:p>
                      <a:pPr algn="ctr"/>
                      <a:r>
                        <a:rPr lang="en-GR" dirty="0"/>
                        <a:t>&lt; 2.4</a:t>
                      </a:r>
                    </a:p>
                  </a:txBody>
                  <a:tcPr/>
                </a:tc>
                <a:extLst>
                  <a:ext uri="{0D108BD9-81ED-4DB2-BD59-A6C34878D82A}">
                    <a16:rowId xmlns:a16="http://schemas.microsoft.com/office/drawing/2014/main" val="2646382854"/>
                  </a:ext>
                </a:extLst>
              </a:tr>
              <a:tr h="462602">
                <a:tc>
                  <a:txBody>
                    <a:bodyPr/>
                    <a:lstStyle/>
                    <a:p>
                      <a:pPr algn="ctr"/>
                      <a:r>
                        <a:rPr lang="en-GR" dirty="0"/>
                        <a:t>mJJ</a:t>
                      </a:r>
                    </a:p>
                  </a:txBody>
                  <a:tcPr/>
                </a:tc>
                <a:tc>
                  <a:txBody>
                    <a:bodyPr/>
                    <a:lstStyle/>
                    <a:p>
                      <a:pPr algn="ctr"/>
                      <a:r>
                        <a:rPr lang="en-GR" dirty="0"/>
                        <a:t>&gt; 1000 GeV</a:t>
                      </a:r>
                    </a:p>
                  </a:txBody>
                  <a:tcPr/>
                </a:tc>
                <a:extLst>
                  <a:ext uri="{0D108BD9-81ED-4DB2-BD59-A6C34878D82A}">
                    <a16:rowId xmlns:a16="http://schemas.microsoft.com/office/drawing/2014/main" val="1717255047"/>
                  </a:ext>
                </a:extLst>
              </a:tr>
              <a:tr h="581727">
                <a:tc>
                  <a:txBody>
                    <a:bodyPr/>
                    <a:lstStyle/>
                    <a:p>
                      <a:pPr algn="ctr"/>
                      <a:r>
                        <a:rPr lang="en-GR" dirty="0"/>
                        <a:t>jetMassSoftDrop (only for fit)</a:t>
                      </a:r>
                    </a:p>
                  </a:txBody>
                  <a:tcPr/>
                </a:tc>
                <a:tc>
                  <a:txBody>
                    <a:bodyPr/>
                    <a:lstStyle/>
                    <a:p>
                      <a:pPr algn="ctr"/>
                      <a:r>
                        <a:rPr lang="en-GR" dirty="0"/>
                        <a:t>(50,300) GeV</a:t>
                      </a:r>
                    </a:p>
                  </a:txBody>
                  <a:tcPr/>
                </a:tc>
                <a:extLst>
                  <a:ext uri="{0D108BD9-81ED-4DB2-BD59-A6C34878D82A}">
                    <a16:rowId xmlns:a16="http://schemas.microsoft.com/office/drawing/2014/main" val="4172697806"/>
                  </a:ext>
                </a:extLst>
              </a:tr>
              <a:tr h="5817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a:t>
                      </a:r>
                      <a:r>
                        <a:rPr lang="en-GR" dirty="0"/>
                        <a:t>op Tagger</a:t>
                      </a:r>
                    </a:p>
                    <a:p>
                      <a:pPr algn="ctr"/>
                      <a:endParaRPr lang="en-GR" dirty="0"/>
                    </a:p>
                  </a:txBody>
                  <a:tcPr/>
                </a:tc>
                <a:tc>
                  <a:txBody>
                    <a:bodyPr/>
                    <a:lstStyle/>
                    <a:p>
                      <a:pPr algn="ctr"/>
                      <a:r>
                        <a:rPr lang="en-GR" dirty="0"/>
                        <a:t>&gt; </a:t>
                      </a:r>
                      <a:r>
                        <a:rPr lang="en-GR" dirty="0">
                          <a:solidFill>
                            <a:srgbClr val="00B0F0"/>
                          </a:solidFill>
                        </a:rPr>
                        <a:t>0.2</a:t>
                      </a:r>
                      <a:r>
                        <a:rPr lang="en-GR" dirty="0"/>
                        <a:t>, </a:t>
                      </a:r>
                      <a:r>
                        <a:rPr lang="en-GR" dirty="0">
                          <a:solidFill>
                            <a:srgbClr val="FF0000"/>
                          </a:solidFill>
                        </a:rPr>
                        <a:t>0</a:t>
                      </a:r>
                      <a:r>
                        <a:rPr lang="en-GR" dirty="0"/>
                        <a:t>, </a:t>
                      </a:r>
                      <a:r>
                        <a:rPr lang="en-GR" dirty="0">
                          <a:solidFill>
                            <a:srgbClr val="00B050"/>
                          </a:solidFill>
                        </a:rPr>
                        <a:t>0.1</a:t>
                      </a:r>
                    </a:p>
                  </a:txBody>
                  <a:tcPr/>
                </a:tc>
                <a:extLst>
                  <a:ext uri="{0D108BD9-81ED-4DB2-BD59-A6C34878D82A}">
                    <a16:rowId xmlns:a16="http://schemas.microsoft.com/office/drawing/2014/main" val="1785673893"/>
                  </a:ext>
                </a:extLst>
              </a:tr>
              <a:tr h="581727">
                <a:tc>
                  <a:txBody>
                    <a:bodyPr/>
                    <a:lstStyle/>
                    <a:p>
                      <a:pPr algn="ctr"/>
                      <a:r>
                        <a:rPr lang="en-GR" dirty="0"/>
                        <a:t>B tagging (2 btagged jets)</a:t>
                      </a:r>
                    </a:p>
                  </a:txBody>
                  <a:tcPr/>
                </a:tc>
                <a:tc>
                  <a:txBody>
                    <a:bodyPr/>
                    <a:lstStyle/>
                    <a:p>
                      <a:pPr algn="ctr"/>
                      <a:r>
                        <a:rPr lang="en-GR" dirty="0"/>
                        <a:t>&gt; </a:t>
                      </a:r>
                      <a:r>
                        <a:rPr lang="en-GR" dirty="0">
                          <a:solidFill>
                            <a:srgbClr val="FF0000"/>
                          </a:solidFill>
                        </a:rPr>
                        <a:t>Medium</a:t>
                      </a:r>
                      <a:r>
                        <a:rPr lang="en-GR" dirty="0"/>
                        <a:t> WP</a:t>
                      </a:r>
                    </a:p>
                  </a:txBody>
                  <a:tcPr/>
                </a:tc>
                <a:extLst>
                  <a:ext uri="{0D108BD9-81ED-4DB2-BD59-A6C34878D82A}">
                    <a16:rowId xmlns:a16="http://schemas.microsoft.com/office/drawing/2014/main" val="770137147"/>
                  </a:ext>
                </a:extLst>
              </a:tr>
              <a:tr h="581727">
                <a:tc>
                  <a:txBody>
                    <a:bodyPr/>
                    <a:lstStyle/>
                    <a:p>
                      <a:pPr algn="ctr"/>
                      <a:r>
                        <a:rPr lang="en-GR" dirty="0"/>
                        <a:t>Signal Trigger</a:t>
                      </a:r>
                    </a:p>
                  </a:txBody>
                  <a:tcPr/>
                </a:tc>
                <a:tc>
                  <a:txBody>
                    <a:bodyPr/>
                    <a:lstStyle/>
                    <a:p>
                      <a:pPr algn="ctr"/>
                      <a:endParaRPr lang="en-GR" dirty="0"/>
                    </a:p>
                  </a:txBody>
                  <a:tcPr/>
                </a:tc>
                <a:extLst>
                  <a:ext uri="{0D108BD9-81ED-4DB2-BD59-A6C34878D82A}">
                    <a16:rowId xmlns:a16="http://schemas.microsoft.com/office/drawing/2014/main" val="2405045937"/>
                  </a:ext>
                </a:extLst>
              </a:tr>
            </a:tbl>
          </a:graphicData>
        </a:graphic>
      </p:graphicFrame>
      <p:graphicFrame>
        <p:nvGraphicFramePr>
          <p:cNvPr id="10" name="Table 9">
            <a:extLst>
              <a:ext uri="{FF2B5EF4-FFF2-40B4-BE49-F238E27FC236}">
                <a16:creationId xmlns:a16="http://schemas.microsoft.com/office/drawing/2014/main" id="{DAB3EDC7-2C81-A141-8F2F-14CEB014A448}"/>
              </a:ext>
            </a:extLst>
          </p:cNvPr>
          <p:cNvGraphicFramePr>
            <a:graphicFrameLocks noGrp="1"/>
          </p:cNvGraphicFramePr>
          <p:nvPr/>
        </p:nvGraphicFramePr>
        <p:xfrm>
          <a:off x="6844365" y="557852"/>
          <a:ext cx="4368118" cy="5498871"/>
        </p:xfrm>
        <a:graphic>
          <a:graphicData uri="http://schemas.openxmlformats.org/drawingml/2006/table">
            <a:tbl>
              <a:tblPr firstRow="1" bandRow="1">
                <a:tableStyleId>{0660B408-B3CF-4A94-85FC-2B1E0A45F4A2}</a:tableStyleId>
              </a:tblPr>
              <a:tblGrid>
                <a:gridCol w="2184059">
                  <a:extLst>
                    <a:ext uri="{9D8B030D-6E8A-4147-A177-3AD203B41FA5}">
                      <a16:colId xmlns:a16="http://schemas.microsoft.com/office/drawing/2014/main" val="3731337435"/>
                    </a:ext>
                  </a:extLst>
                </a:gridCol>
                <a:gridCol w="2184059">
                  <a:extLst>
                    <a:ext uri="{9D8B030D-6E8A-4147-A177-3AD203B41FA5}">
                      <a16:colId xmlns:a16="http://schemas.microsoft.com/office/drawing/2014/main" val="3688698510"/>
                    </a:ext>
                  </a:extLst>
                </a:gridCol>
              </a:tblGrid>
              <a:tr h="430967">
                <a:tc>
                  <a:txBody>
                    <a:bodyPr/>
                    <a:lstStyle/>
                    <a:p>
                      <a:pPr algn="ctr"/>
                      <a:r>
                        <a:rPr lang="en-GR" dirty="0"/>
                        <a:t>Variables</a:t>
                      </a:r>
                    </a:p>
                  </a:txBody>
                  <a:tcPr/>
                </a:tc>
                <a:tc>
                  <a:txBody>
                    <a:bodyPr/>
                    <a:lstStyle/>
                    <a:p>
                      <a:pPr algn="ctr"/>
                      <a:r>
                        <a:rPr lang="en-GR" dirty="0"/>
                        <a:t>Selected Cut</a:t>
                      </a:r>
                    </a:p>
                  </a:txBody>
                  <a:tcPr/>
                </a:tc>
                <a:extLst>
                  <a:ext uri="{0D108BD9-81ED-4DB2-BD59-A6C34878D82A}">
                    <a16:rowId xmlns:a16="http://schemas.microsoft.com/office/drawing/2014/main" val="1233017762"/>
                  </a:ext>
                </a:extLst>
              </a:tr>
              <a:tr h="494428">
                <a:tc>
                  <a:txBody>
                    <a:bodyPr/>
                    <a:lstStyle/>
                    <a:p>
                      <a:pPr algn="ctr"/>
                      <a:r>
                        <a:rPr lang="en-GR" dirty="0"/>
                        <a:t>pT (both leading jets) </a:t>
                      </a:r>
                    </a:p>
                  </a:txBody>
                  <a:tcPr/>
                </a:tc>
                <a:tc>
                  <a:txBody>
                    <a:bodyPr/>
                    <a:lstStyle/>
                    <a:p>
                      <a:pPr algn="ctr"/>
                      <a:r>
                        <a:rPr lang="en-GR" dirty="0"/>
                        <a:t>&gt; 400 GeV</a:t>
                      </a:r>
                    </a:p>
                  </a:txBody>
                  <a:tcPr/>
                </a:tc>
                <a:extLst>
                  <a:ext uri="{0D108BD9-81ED-4DB2-BD59-A6C34878D82A}">
                    <a16:rowId xmlns:a16="http://schemas.microsoft.com/office/drawing/2014/main" val="1455770781"/>
                  </a:ext>
                </a:extLst>
              </a:tr>
              <a:tr h="430967">
                <a:tc>
                  <a:txBody>
                    <a:bodyPr/>
                    <a:lstStyle/>
                    <a:p>
                      <a:pPr algn="ctr"/>
                      <a:r>
                        <a:rPr lang="en-GR" dirty="0"/>
                        <a:t>Njets </a:t>
                      </a:r>
                    </a:p>
                  </a:txBody>
                  <a:tcPr/>
                </a:tc>
                <a:tc>
                  <a:txBody>
                    <a:bodyPr/>
                    <a:lstStyle/>
                    <a:p>
                      <a:pPr algn="ctr"/>
                      <a:r>
                        <a:rPr lang="en-GR" dirty="0"/>
                        <a:t>&gt; 1</a:t>
                      </a:r>
                    </a:p>
                  </a:txBody>
                  <a:tcPr/>
                </a:tc>
                <a:extLst>
                  <a:ext uri="{0D108BD9-81ED-4DB2-BD59-A6C34878D82A}">
                    <a16:rowId xmlns:a16="http://schemas.microsoft.com/office/drawing/2014/main" val="3320086472"/>
                  </a:ext>
                </a:extLst>
              </a:tr>
              <a:tr h="6057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R" dirty="0"/>
                        <a:t>N leptons</a:t>
                      </a:r>
                    </a:p>
                  </a:txBody>
                  <a:tcPr/>
                </a:tc>
                <a:tc>
                  <a:txBody>
                    <a:bodyPr/>
                    <a:lstStyle/>
                    <a:p>
                      <a:pPr algn="ctr"/>
                      <a:r>
                        <a:rPr lang="en-GR" dirty="0"/>
                        <a:t>= 0</a:t>
                      </a:r>
                    </a:p>
                  </a:txBody>
                  <a:tcPr/>
                </a:tc>
                <a:extLst>
                  <a:ext uri="{0D108BD9-81ED-4DB2-BD59-A6C34878D82A}">
                    <a16:rowId xmlns:a16="http://schemas.microsoft.com/office/drawing/2014/main" val="1978738799"/>
                  </a:ext>
                </a:extLst>
              </a:tr>
              <a:tr h="629126">
                <a:tc>
                  <a:txBody>
                    <a:bodyPr/>
                    <a:lstStyle/>
                    <a:p>
                      <a:pPr algn="ctr"/>
                      <a:r>
                        <a:rPr lang="en-GR" dirty="0"/>
                        <a:t>|eta| (both leading jets)</a:t>
                      </a:r>
                    </a:p>
                  </a:txBody>
                  <a:tcPr/>
                </a:tc>
                <a:tc>
                  <a:txBody>
                    <a:bodyPr/>
                    <a:lstStyle/>
                    <a:p>
                      <a:pPr algn="ctr"/>
                      <a:r>
                        <a:rPr lang="en-GR" dirty="0"/>
                        <a:t>&lt; 2.4</a:t>
                      </a:r>
                    </a:p>
                  </a:txBody>
                  <a:tcPr/>
                </a:tc>
                <a:extLst>
                  <a:ext uri="{0D108BD9-81ED-4DB2-BD59-A6C34878D82A}">
                    <a16:rowId xmlns:a16="http://schemas.microsoft.com/office/drawing/2014/main" val="2646382854"/>
                  </a:ext>
                </a:extLst>
              </a:tr>
              <a:tr h="430967">
                <a:tc>
                  <a:txBody>
                    <a:bodyPr/>
                    <a:lstStyle/>
                    <a:p>
                      <a:pPr algn="ctr"/>
                      <a:r>
                        <a:rPr lang="en-GR" dirty="0"/>
                        <a:t>mJJ</a:t>
                      </a:r>
                    </a:p>
                  </a:txBody>
                  <a:tcPr/>
                </a:tc>
                <a:tc>
                  <a:txBody>
                    <a:bodyPr/>
                    <a:lstStyle/>
                    <a:p>
                      <a:pPr algn="ctr"/>
                      <a:r>
                        <a:rPr lang="en-GR" dirty="0"/>
                        <a:t>&gt; 1000 GeV</a:t>
                      </a:r>
                    </a:p>
                  </a:txBody>
                  <a:tcPr/>
                </a:tc>
                <a:extLst>
                  <a:ext uri="{0D108BD9-81ED-4DB2-BD59-A6C34878D82A}">
                    <a16:rowId xmlns:a16="http://schemas.microsoft.com/office/drawing/2014/main" val="1717255047"/>
                  </a:ext>
                </a:extLst>
              </a:tr>
              <a:tr h="629126">
                <a:tc>
                  <a:txBody>
                    <a:bodyPr/>
                    <a:lstStyle/>
                    <a:p>
                      <a:pPr algn="ctr"/>
                      <a:r>
                        <a:rPr lang="en-GR" dirty="0"/>
                        <a:t>jetMassSoftDrop (only for fit)</a:t>
                      </a:r>
                    </a:p>
                  </a:txBody>
                  <a:tcPr/>
                </a:tc>
                <a:tc>
                  <a:txBody>
                    <a:bodyPr/>
                    <a:lstStyle/>
                    <a:p>
                      <a:pPr algn="ctr"/>
                      <a:r>
                        <a:rPr lang="en-GR" dirty="0"/>
                        <a:t>(50,300) GeV</a:t>
                      </a:r>
                    </a:p>
                  </a:txBody>
                  <a:tcPr/>
                </a:tc>
                <a:extLst>
                  <a:ext uri="{0D108BD9-81ED-4DB2-BD59-A6C34878D82A}">
                    <a16:rowId xmlns:a16="http://schemas.microsoft.com/office/drawing/2014/main" val="4172697806"/>
                  </a:ext>
                </a:extLst>
              </a:tr>
              <a:tr h="6291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a:t>
                      </a:r>
                      <a:r>
                        <a:rPr lang="en-GR" dirty="0"/>
                        <a:t>op Tagger</a:t>
                      </a:r>
                    </a:p>
                    <a:p>
                      <a:pPr algn="ctr"/>
                      <a:endParaRPr lang="en-G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R" dirty="0"/>
                        <a:t>&gt; </a:t>
                      </a:r>
                      <a:r>
                        <a:rPr lang="en-GR" dirty="0">
                          <a:solidFill>
                            <a:srgbClr val="00B0F0"/>
                          </a:solidFill>
                        </a:rPr>
                        <a:t>0.2</a:t>
                      </a:r>
                      <a:r>
                        <a:rPr lang="en-GR" dirty="0"/>
                        <a:t>, </a:t>
                      </a:r>
                      <a:r>
                        <a:rPr lang="en-GR" dirty="0">
                          <a:solidFill>
                            <a:srgbClr val="FF0000"/>
                          </a:solidFill>
                        </a:rPr>
                        <a:t>0</a:t>
                      </a:r>
                      <a:r>
                        <a:rPr lang="en-GR" dirty="0"/>
                        <a:t>, </a:t>
                      </a:r>
                      <a:r>
                        <a:rPr lang="en-GR" dirty="0">
                          <a:solidFill>
                            <a:srgbClr val="00B050"/>
                          </a:solidFill>
                        </a:rPr>
                        <a:t>0.1</a:t>
                      </a:r>
                    </a:p>
                    <a:p>
                      <a:pPr algn="ctr"/>
                      <a:endParaRPr lang="en-GR" dirty="0"/>
                    </a:p>
                  </a:txBody>
                  <a:tcPr/>
                </a:tc>
                <a:extLst>
                  <a:ext uri="{0D108BD9-81ED-4DB2-BD59-A6C34878D82A}">
                    <a16:rowId xmlns:a16="http://schemas.microsoft.com/office/drawing/2014/main" val="1785673893"/>
                  </a:ext>
                </a:extLst>
              </a:tr>
              <a:tr h="629126">
                <a:tc>
                  <a:txBody>
                    <a:bodyPr/>
                    <a:lstStyle/>
                    <a:p>
                      <a:pPr algn="ctr"/>
                      <a:r>
                        <a:rPr lang="en-GR" dirty="0"/>
                        <a:t>B tagging (0 btagged jets)</a:t>
                      </a:r>
                    </a:p>
                  </a:txBody>
                  <a:tcPr/>
                </a:tc>
                <a:tc>
                  <a:txBody>
                    <a:bodyPr/>
                    <a:lstStyle/>
                    <a:p>
                      <a:pPr algn="ctr"/>
                      <a:r>
                        <a:rPr lang="en-GR" dirty="0"/>
                        <a:t>&lt; </a:t>
                      </a:r>
                      <a:r>
                        <a:rPr lang="en-GR" dirty="0">
                          <a:solidFill>
                            <a:srgbClr val="FF0000"/>
                          </a:solidFill>
                        </a:rPr>
                        <a:t>Medium</a:t>
                      </a:r>
                      <a:r>
                        <a:rPr lang="en-GR" dirty="0"/>
                        <a:t> WP</a:t>
                      </a:r>
                    </a:p>
                  </a:txBody>
                  <a:tcPr/>
                </a:tc>
                <a:extLst>
                  <a:ext uri="{0D108BD9-81ED-4DB2-BD59-A6C34878D82A}">
                    <a16:rowId xmlns:a16="http://schemas.microsoft.com/office/drawing/2014/main" val="770137147"/>
                  </a:ext>
                </a:extLst>
              </a:tr>
              <a:tr h="545436">
                <a:tc>
                  <a:txBody>
                    <a:bodyPr/>
                    <a:lstStyle/>
                    <a:p>
                      <a:pPr algn="ctr"/>
                      <a:r>
                        <a:rPr lang="en-GR" dirty="0"/>
                        <a:t>Control Trigger</a:t>
                      </a:r>
                    </a:p>
                  </a:txBody>
                  <a:tcPr/>
                </a:tc>
                <a:tc>
                  <a:txBody>
                    <a:bodyPr/>
                    <a:lstStyle/>
                    <a:p>
                      <a:pPr algn="ctr"/>
                      <a:endParaRPr lang="en-GR" dirty="0"/>
                    </a:p>
                  </a:txBody>
                  <a:tcPr/>
                </a:tc>
                <a:extLst>
                  <a:ext uri="{0D108BD9-81ED-4DB2-BD59-A6C34878D82A}">
                    <a16:rowId xmlns:a16="http://schemas.microsoft.com/office/drawing/2014/main" val="1181864082"/>
                  </a:ext>
                </a:extLst>
              </a:tr>
            </a:tbl>
          </a:graphicData>
        </a:graphic>
      </p:graphicFrame>
      <p:sp>
        <p:nvSpPr>
          <p:cNvPr id="11" name="TextBox 10">
            <a:extLst>
              <a:ext uri="{FF2B5EF4-FFF2-40B4-BE49-F238E27FC236}">
                <a16:creationId xmlns:a16="http://schemas.microsoft.com/office/drawing/2014/main" id="{9E9DDF71-90B0-C245-8A52-0A505D755F00}"/>
              </a:ext>
            </a:extLst>
          </p:cNvPr>
          <p:cNvSpPr txBox="1"/>
          <p:nvPr/>
        </p:nvSpPr>
        <p:spPr>
          <a:xfrm>
            <a:off x="7423707" y="65430"/>
            <a:ext cx="3291946" cy="430887"/>
          </a:xfrm>
          <a:prstGeom prst="rect">
            <a:avLst/>
          </a:prstGeom>
          <a:noFill/>
        </p:spPr>
        <p:txBody>
          <a:bodyPr wrap="square" rtlCol="0">
            <a:spAutoFit/>
          </a:bodyPr>
          <a:lstStyle/>
          <a:p>
            <a:r>
              <a:rPr lang="en-US" sz="2200" dirty="0">
                <a:solidFill>
                  <a:srgbClr val="FF0000"/>
                </a:solidFill>
                <a:sym typeface="Wingdings" pitchFamily="2" charset="2"/>
              </a:rPr>
              <a:t>Control Region Selection</a:t>
            </a:r>
          </a:p>
        </p:txBody>
      </p:sp>
    </p:spTree>
    <p:extLst>
      <p:ext uri="{BB962C8B-B14F-4D97-AF65-F5344CB8AC3E}">
        <p14:creationId xmlns:p14="http://schemas.microsoft.com/office/powerpoint/2010/main" val="814623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a:t>
            </a:r>
            <a:r>
              <a:rPr lang="fi-FI" dirty="0" err="1"/>
              <a:t>Bakas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Signal Extraction</a:t>
            </a:r>
          </a:p>
        </p:txBody>
      </p:sp>
      <mc:AlternateContent xmlns:mc="http://schemas.openxmlformats.org/markup-compatibility/2006" xmlns:a14="http://schemas.microsoft.com/office/drawing/2010/main">
        <mc:Choice Requires="a14">
          <p:sp>
            <p:nvSpPr>
              <p:cNvPr id="14" name="TextBox 13"/>
              <p:cNvSpPr txBox="1"/>
              <p:nvPr/>
            </p:nvSpPr>
            <p:spPr>
              <a:xfrm>
                <a:off x="329133" y="889100"/>
                <a:ext cx="11533733" cy="2655599"/>
              </a:xfrm>
              <a:prstGeom prst="rect">
                <a:avLst/>
              </a:prstGeom>
              <a:noFill/>
              <a:ln w="38100">
                <a:solidFill>
                  <a:schemeClr val="accent1"/>
                </a:solidFill>
              </a:ln>
            </p:spPr>
            <p:txBody>
              <a:bodyPr wrap="square" rtlCol="0">
                <a:spAutoFit/>
              </a:bodyPr>
              <a:lstStyle/>
              <a:p>
                <a:endParaRPr lang="en-US" sz="2000" b="0" i="1" dirty="0">
                  <a:latin typeface="Cambria Math" panose="02040503050406030204" pitchFamily="18" charset="0"/>
                  <a:sym typeface="Wingdings" pitchFamily="2" charset="2"/>
                </a:endParaRPr>
              </a:p>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𝑆</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𝐷</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solidFill>
                            <a:srgbClr val="FF0000"/>
                          </a:solidFill>
                          <a:latin typeface="Cambria Math" panose="02040503050406030204" pitchFamily="18" charset="0"/>
                          <a:sym typeface="Wingdings" pitchFamily="2" charset="2"/>
                        </a:rPr>
                        <m:t>𝑄𝐶</m:t>
                      </m:r>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𝐷</m:t>
                          </m:r>
                        </m:e>
                        <m:sub>
                          <m:r>
                            <a:rPr lang="en-US" sz="2200" b="0" i="1" smtClean="0">
                              <a:solidFill>
                                <a:srgbClr val="FF0000"/>
                              </a:solidFill>
                              <a:latin typeface="Cambria Math" panose="02040503050406030204" pitchFamily="18" charset="0"/>
                              <a:sym typeface="Wingdings" pitchFamily="2" charset="2"/>
                            </a:rPr>
                            <m:t>1.5</m:t>
                          </m:r>
                          <m:r>
                            <a:rPr lang="en-US" sz="2200" b="0" i="1" smtClean="0">
                              <a:solidFill>
                                <a:srgbClr val="FF0000"/>
                              </a:solidFill>
                              <a:latin typeface="Cambria Math" panose="02040503050406030204" pitchFamily="18" charset="0"/>
                              <a:sym typeface="Wingdings" pitchFamily="2" charset="2"/>
                            </a:rPr>
                            <m:t>𝑇𝑒𝑉</m:t>
                          </m:r>
                        </m:sub>
                      </m:sSub>
                      <m:d>
                        <m:dPr>
                          <m:ctrlPr>
                            <a:rPr lang="en-US" sz="2200" b="0" i="1" smtClean="0">
                              <a:solidFill>
                                <a:srgbClr val="FF0000"/>
                              </a:solidFill>
                              <a:latin typeface="Cambria Math" panose="02040503050406030204" pitchFamily="18" charset="0"/>
                              <a:sym typeface="Wingdings" pitchFamily="2" charset="2"/>
                            </a:rPr>
                          </m:ctrlPr>
                        </m:dPr>
                        <m:e>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𝑥</m:t>
                              </m:r>
                            </m:e>
                            <m:sub>
                              <m:r>
                                <a:rPr lang="en-US" sz="2200" b="0" i="1" smtClean="0">
                                  <a:solidFill>
                                    <a:srgbClr val="FF0000"/>
                                  </a:solidFill>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latin typeface="Cambria Math" panose="02040503050406030204" pitchFamily="18" charset="0"/>
                          <a:sym typeface="Wingdings" pitchFamily="2" charset="2"/>
                        </a:rPr>
                        <m:t>𝑆𝑢</m:t>
                      </m:r>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𝑏</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 </m:t>
                      </m:r>
                    </m:oMath>
                  </m:oMathPara>
                </a14:m>
                <a:endParaRPr lang="en-GB" sz="2200" b="0" dirty="0">
                  <a:sym typeface="Wingdings" pitchFamily="2" charset="2"/>
                </a:endParaRPr>
              </a:p>
              <a:p>
                <a:endParaRPr lang="en-US" sz="2200" b="0" i="1" dirty="0">
                  <a:latin typeface="Cambria Math" panose="02040503050406030204" pitchFamily="18" charset="0"/>
                  <a:sym typeface="Wingdings" pitchFamily="2" charset="2"/>
                </a:endParaRPr>
              </a:p>
              <a:p>
                <a:pPr algn="ctr"/>
                <a:r>
                  <a:rPr lang="en-US" sz="2200" b="0" dirty="0">
                    <a:sym typeface="Wingdings" pitchFamily="2" charset="2"/>
                  </a:rPr>
                  <a:t>Where 	</a:t>
                </a:r>
                <a14:m>
                  <m:oMath xmlns:m="http://schemas.openxmlformats.org/officeDocument/2006/math">
                    <m:r>
                      <a:rPr lang="en-US" sz="2200" b="0" i="1" smtClean="0">
                        <a:latin typeface="Cambria Math" panose="02040503050406030204" pitchFamily="18" charset="0"/>
                        <a:sym typeface="Wingdings" pitchFamily="2" charset="2"/>
                      </a:rPr>
                      <m:t> </m:t>
                    </m:r>
                    <m:r>
                      <a:rPr lang="en-US" sz="2200" b="0" i="1" smtClean="0">
                        <a:solidFill>
                          <a:srgbClr val="FF0000"/>
                        </a:solidFill>
                        <a:latin typeface="Cambria Math" panose="02040503050406030204" pitchFamily="18" charset="0"/>
                        <a:sym typeface="Wingdings" pitchFamily="2" charset="2"/>
                      </a:rPr>
                      <m:t>𝑄𝐶</m:t>
                    </m:r>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𝐷</m:t>
                        </m:r>
                      </m:e>
                      <m:sub>
                        <m:r>
                          <a:rPr lang="en-US" sz="2200" b="0" i="1" smtClean="0">
                            <a:solidFill>
                              <a:srgbClr val="FF0000"/>
                            </a:solidFill>
                            <a:latin typeface="Cambria Math" panose="02040503050406030204" pitchFamily="18" charset="0"/>
                            <a:sym typeface="Wingdings" pitchFamily="2" charset="2"/>
                          </a:rPr>
                          <m:t>1.5</m:t>
                        </m:r>
                        <m:r>
                          <a:rPr lang="en-US" sz="2200" b="0" i="1" smtClean="0">
                            <a:solidFill>
                              <a:srgbClr val="FF0000"/>
                            </a:solidFill>
                            <a:latin typeface="Cambria Math" panose="02040503050406030204" pitchFamily="18" charset="0"/>
                            <a:sym typeface="Wingdings" pitchFamily="2" charset="2"/>
                          </a:rPr>
                          <m:t>𝑇𝑒𝑉</m:t>
                        </m:r>
                      </m:sub>
                    </m:sSub>
                    <m:d>
                      <m:dPr>
                        <m:ctrlPr>
                          <a:rPr lang="en-US" sz="2200" b="0" i="1" smtClean="0">
                            <a:solidFill>
                              <a:srgbClr val="FF0000"/>
                            </a:solidFill>
                            <a:latin typeface="Cambria Math" panose="02040503050406030204" pitchFamily="18" charset="0"/>
                            <a:sym typeface="Wingdings" pitchFamily="2" charset="2"/>
                          </a:rPr>
                        </m:ctrlPr>
                      </m:dPr>
                      <m:e>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𝑥</m:t>
                            </m:r>
                          </m:e>
                          <m:sub>
                            <m:r>
                              <a:rPr lang="en-US" sz="2200" b="0" i="1" smtClean="0">
                                <a:solidFill>
                                  <a:srgbClr val="FF0000"/>
                                </a:solidFill>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𝐷</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r>
                          <a:rPr lang="en-US" sz="2200" b="0" i="1" smtClean="0">
                            <a:latin typeface="Cambria Math" panose="02040503050406030204" pitchFamily="18" charset="0"/>
                            <a:sym typeface="Wingdings" pitchFamily="2" charset="2"/>
                          </a:rPr>
                          <m:t>, </m:t>
                        </m:r>
                        <m:r>
                          <a:rPr lang="en-US" sz="2200" b="0" i="1" smtClean="0">
                            <a:latin typeface="Cambria Math" panose="02040503050406030204" pitchFamily="18" charset="0"/>
                            <a:sym typeface="Wingdings" pitchFamily="2" charset="2"/>
                          </a:rPr>
                          <m:t>𝑠h𝑎𝑝𝑒</m:t>
                        </m:r>
                      </m:sub>
                      <m:sup>
                        <m:r>
                          <a:rPr lang="en-US" sz="2200" b="0" i="1" smtClean="0">
                            <a:latin typeface="Cambria Math" panose="02040503050406030204" pitchFamily="18" charset="0"/>
                            <a:sym typeface="Wingdings" pitchFamily="2" charset="2"/>
                          </a:rPr>
                          <m:t>0−</m:t>
                        </m:r>
                        <m:r>
                          <a:rPr lang="en-US" sz="2200" b="0" i="1" smtClean="0">
                            <a:latin typeface="Cambria Math" panose="02040503050406030204" pitchFamily="18" charset="0"/>
                            <a:sym typeface="Wingdings" pitchFamily="2" charset="2"/>
                          </a:rPr>
                          <m:t>𝑏𝑡𝑎𝑔</m:t>
                        </m:r>
                      </m:sup>
                    </m:sSubSup>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i="1">
                        <a:latin typeface="Cambria Math" panose="02040503050406030204" pitchFamily="18" charset="0"/>
                        <a:sym typeface="Wingdings" pitchFamily="2" charset="2"/>
                      </a:rPr>
                      <m:t>𝙭</m:t>
                    </m:r>
                    <m:sSub>
                      <m:sSubPr>
                        <m:ctrlPr>
                          <a:rPr lang="en-US" sz="2200" b="0" i="1" smtClean="0">
                            <a:solidFill>
                              <a:srgbClr val="0070C0"/>
                            </a:solidFill>
                            <a:latin typeface="Cambria Math" panose="02040503050406030204" pitchFamily="18" charset="0"/>
                            <a:sym typeface="Wingdings" pitchFamily="2" charset="2"/>
                          </a:rPr>
                        </m:ctrlPr>
                      </m:sSubPr>
                      <m:e>
                        <m:r>
                          <a:rPr lang="en-US" sz="2200" b="0" i="1" smtClean="0">
                            <a:solidFill>
                              <a:srgbClr val="0070C0"/>
                            </a:solidFill>
                            <a:latin typeface="Cambria Math" panose="02040503050406030204" pitchFamily="18" charset="0"/>
                            <a:sym typeface="Wingdings" pitchFamily="2" charset="2"/>
                          </a:rPr>
                          <m:t>𝑁</m:t>
                        </m:r>
                      </m:e>
                      <m:sub>
                        <m:r>
                          <a:rPr lang="en-US" sz="2200" b="0" i="1" smtClean="0">
                            <a:solidFill>
                              <a:srgbClr val="0070C0"/>
                            </a:solidFill>
                            <a:latin typeface="Cambria Math" panose="02040503050406030204" pitchFamily="18" charset="0"/>
                            <a:sym typeface="Wingdings" pitchFamily="2" charset="2"/>
                          </a:rPr>
                          <m:t>𝑆𝑅</m:t>
                        </m:r>
                        <m:r>
                          <a:rPr lang="en-US" sz="2200" b="0" i="1" smtClean="0">
                            <a:solidFill>
                              <a:srgbClr val="0070C0"/>
                            </a:solidFill>
                            <a:latin typeface="Cambria Math" panose="02040503050406030204" pitchFamily="18" charset="0"/>
                            <a:sym typeface="Wingdings" pitchFamily="2" charset="2"/>
                          </a:rPr>
                          <m:t>(1.5</m:t>
                        </m:r>
                        <m:r>
                          <a:rPr lang="en-US" sz="2200" b="0" i="1" smtClean="0">
                            <a:solidFill>
                              <a:srgbClr val="0070C0"/>
                            </a:solidFill>
                            <a:latin typeface="Cambria Math" panose="02040503050406030204" pitchFamily="18" charset="0"/>
                            <a:sym typeface="Wingdings" pitchFamily="2" charset="2"/>
                          </a:rPr>
                          <m:t>𝑇𝑒𝑉</m:t>
                        </m:r>
                        <m:r>
                          <a:rPr lang="en-US" sz="2200" b="0" i="1" smtClean="0">
                            <a:solidFill>
                              <a:srgbClr val="0070C0"/>
                            </a:solidFill>
                            <a:latin typeface="Cambria Math" panose="02040503050406030204" pitchFamily="18" charset="0"/>
                            <a:sym typeface="Wingdings" pitchFamily="2" charset="2"/>
                          </a:rPr>
                          <m:t>)</m:t>
                        </m:r>
                      </m:sub>
                    </m:sSub>
                    <m:sSubSup>
                      <m:sSubSupPr>
                        <m:ctrlPr>
                          <a:rPr lang="en-US" sz="2200" b="0" i="1" smtClean="0">
                            <a:solidFill>
                              <a:schemeClr val="tx1"/>
                            </a:solidFill>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𝙭</m:t>
                        </m:r>
                        <m:r>
                          <a:rPr lang="en-US" sz="2200" b="0" i="1" smtClean="0">
                            <a:solidFill>
                              <a:schemeClr val="tx1"/>
                            </a:solidFill>
                            <a:latin typeface="Cambria Math" panose="02040503050406030204" pitchFamily="18" charset="0"/>
                            <a:sym typeface="Wingdings" pitchFamily="2" charset="2"/>
                          </a:rPr>
                          <m:t>𝐶</m:t>
                        </m:r>
                      </m:e>
                      <m:sub>
                        <m:r>
                          <a:rPr lang="en-US" sz="2200" b="0" i="1" smtClean="0">
                            <a:solidFill>
                              <a:schemeClr val="tx1"/>
                            </a:solidFill>
                            <a:latin typeface="Cambria Math" panose="02040503050406030204" pitchFamily="18" charset="0"/>
                            <a:sym typeface="Wingdings" pitchFamily="2" charset="2"/>
                          </a:rPr>
                          <m:t>𝑐𝑙𝑜𝑠𝑢𝑟𝑒</m:t>
                        </m:r>
                      </m:sub>
                      <m:sup>
                        <m:r>
                          <a:rPr lang="en-US" sz="2200" b="0" i="1" smtClean="0">
                            <a:solidFill>
                              <a:schemeClr val="tx1"/>
                            </a:solidFill>
                            <a:latin typeface="Cambria Math" panose="02040503050406030204" pitchFamily="18" charset="0"/>
                            <a:sym typeface="Wingdings" pitchFamily="2" charset="2"/>
                          </a:rPr>
                          <m:t>𝑠h𝑎𝑝𝑒</m:t>
                        </m:r>
                        <m:r>
                          <a:rPr lang="en-US" sz="2200" b="0" i="1" smtClean="0">
                            <a:solidFill>
                              <a:schemeClr val="tx1"/>
                            </a:solidFill>
                            <a:latin typeface="Cambria Math" panose="02040503050406030204" pitchFamily="18" charset="0"/>
                            <a:sym typeface="Wingdings" pitchFamily="2" charset="2"/>
                          </a:rPr>
                          <m:t> </m:t>
                        </m:r>
                        <m:r>
                          <a:rPr lang="en-US" sz="2200" b="0" i="1" smtClean="0">
                            <a:solidFill>
                              <a:schemeClr val="tx1"/>
                            </a:solidFill>
                            <a:latin typeface="Cambria Math" panose="02040503050406030204" pitchFamily="18" charset="0"/>
                            <a:sym typeface="Wingdings" pitchFamily="2" charset="2"/>
                          </a:rPr>
                          <m:t>𝑆𝐹</m:t>
                        </m:r>
                      </m:sup>
                    </m:sSubSup>
                  </m:oMath>
                </a14:m>
                <a:endParaRPr lang="en-US" sz="2200" b="0" dirty="0">
                  <a:solidFill>
                    <a:srgbClr val="00B050"/>
                  </a:solidFill>
                  <a:sym typeface="Wingdings" pitchFamily="2" charset="2"/>
                </a:endParaRPr>
              </a:p>
              <a:p>
                <a:endParaRPr lang="en-US" sz="2200" b="0" dirty="0">
                  <a:sym typeface="Wingdings" pitchFamily="2" charset="2"/>
                </a:endParaRPr>
              </a:p>
              <a:p>
                <a:pPr algn="ctr"/>
                <a:r>
                  <a:rPr lang="en-US" sz="2200" dirty="0">
                    <a:sym typeface="Wingdings" pitchFamily="2" charset="2"/>
                  </a:rPr>
                  <a:t>and </a:t>
                </a:r>
                <a14:m>
                  <m:oMath xmlns:m="http://schemas.openxmlformats.org/officeDocument/2006/math">
                    <m:sSub>
                      <m:sSubPr>
                        <m:ctrlPr>
                          <a:rPr lang="en-US" sz="2200" i="1" smtClean="0">
                            <a:solidFill>
                              <a:srgbClr val="0070C0"/>
                            </a:solidFill>
                            <a:latin typeface="Cambria Math" panose="02040503050406030204" pitchFamily="18" charset="0"/>
                            <a:sym typeface="Wingdings" pitchFamily="2" charset="2"/>
                          </a:rPr>
                        </m:ctrlPr>
                      </m:sSubPr>
                      <m:e>
                        <m:r>
                          <a:rPr lang="en-US" sz="2200" i="1">
                            <a:solidFill>
                              <a:srgbClr val="0070C0"/>
                            </a:solidFill>
                            <a:latin typeface="Cambria Math" panose="02040503050406030204" pitchFamily="18" charset="0"/>
                            <a:sym typeface="Wingdings" pitchFamily="2" charset="2"/>
                          </a:rPr>
                          <m:t>𝑁</m:t>
                        </m:r>
                      </m:e>
                      <m:sub>
                        <m:r>
                          <a:rPr lang="en-US" sz="2200" i="1">
                            <a:solidFill>
                              <a:srgbClr val="0070C0"/>
                            </a:solidFill>
                            <a:latin typeface="Cambria Math" panose="02040503050406030204" pitchFamily="18" charset="0"/>
                            <a:sym typeface="Wingdings" pitchFamily="2" charset="2"/>
                          </a:rPr>
                          <m:t>𝑆𝑅</m:t>
                        </m:r>
                        <m:r>
                          <a:rPr lang="en-US" sz="2200" i="1">
                            <a:solidFill>
                              <a:srgbClr val="0070C0"/>
                            </a:solidFill>
                            <a:latin typeface="Cambria Math" panose="02040503050406030204" pitchFamily="18" charset="0"/>
                            <a:sym typeface="Wingdings" pitchFamily="2" charset="2"/>
                          </a:rPr>
                          <m:t>(1.5</m:t>
                        </m:r>
                        <m:r>
                          <a:rPr lang="en-US" sz="2200" i="1" smtClean="0">
                            <a:solidFill>
                              <a:srgbClr val="0070C0"/>
                            </a:solidFill>
                            <a:latin typeface="Cambria Math" panose="02040503050406030204" pitchFamily="18" charset="0"/>
                            <a:sym typeface="Wingdings" pitchFamily="2" charset="2"/>
                          </a:rPr>
                          <m:t>𝑇𝑒𝑉</m:t>
                        </m:r>
                        <m:r>
                          <a:rPr lang="en-US" sz="2200" i="1">
                            <a:solidFill>
                              <a:srgbClr val="0070C0"/>
                            </a:solidFill>
                            <a:latin typeface="Cambria Math" panose="02040503050406030204" pitchFamily="18" charset="0"/>
                            <a:sym typeface="Wingdings" pitchFamily="2" charset="2"/>
                          </a:rPr>
                          <m:t>)</m:t>
                        </m:r>
                      </m:sub>
                    </m:sSub>
                    <m:r>
                      <a:rPr lang="en-US" sz="2200" b="0" i="1" smtClean="0">
                        <a:latin typeface="Cambria Math" panose="02040503050406030204" pitchFamily="18" charset="0"/>
                        <a:sym typeface="Wingdings" pitchFamily="2" charset="2"/>
                      </a:rPr>
                      <m:t>=</m:t>
                    </m:r>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𝑅</m:t>
                        </m:r>
                      </m:e>
                      <m:sub>
                        <m:r>
                          <a:rPr lang="en-US" sz="2200" b="0" i="1" smtClean="0">
                            <a:latin typeface="Cambria Math" panose="02040503050406030204" pitchFamily="18" charset="0"/>
                            <a:sym typeface="Wingdings" pitchFamily="2" charset="2"/>
                          </a:rPr>
                          <m:t>𝑦𝑖𝑒𝑙𝑑</m:t>
                        </m:r>
                      </m:sub>
                      <m:sup>
                        <m:r>
                          <a:rPr lang="en-US" sz="2200" b="0" i="1" smtClean="0">
                            <a:latin typeface="Cambria Math" panose="02040503050406030204" pitchFamily="18" charset="0"/>
                            <a:sym typeface="Wingdings" pitchFamily="2" charset="2"/>
                          </a:rPr>
                          <m:t>1</m:t>
                        </m:r>
                        <m:r>
                          <a:rPr lang="en-US" sz="2200" b="0" i="1" smtClean="0">
                            <a:latin typeface="Cambria Math" panose="02040503050406030204" pitchFamily="18" charset="0"/>
                            <a:sym typeface="Wingdings" pitchFamily="2" charset="2"/>
                          </a:rPr>
                          <m:t>𝑇𝑒𝑉</m:t>
                        </m:r>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p>
                    </m:sSubSup>
                    <m:r>
                      <a:rPr lang="en-US" sz="2200" i="1">
                        <a:latin typeface="Cambria Math" panose="02040503050406030204" pitchFamily="18" charset="0"/>
                        <a:sym typeface="Wingdings" pitchFamily="2" charset="2"/>
                      </a:rPr>
                      <m:t>𝙭</m:t>
                    </m:r>
                    <m:sSubSup>
                      <m:sSubSupPr>
                        <m:ctrlPr>
                          <a:rPr lang="en-US" sz="2200" b="0" i="1" smtClean="0">
                            <a:solidFill>
                              <a:srgbClr val="92D050"/>
                            </a:solidFill>
                            <a:latin typeface="Cambria Math" panose="02040503050406030204" pitchFamily="18" charset="0"/>
                            <a:sym typeface="Wingdings" pitchFamily="2" charset="2"/>
                          </a:rPr>
                        </m:ctrlPr>
                      </m:sSubSupPr>
                      <m:e>
                        <m:r>
                          <a:rPr lang="en-US" sz="2200" b="0" i="1" smtClean="0">
                            <a:solidFill>
                              <a:srgbClr val="92D050"/>
                            </a:solidFill>
                            <a:latin typeface="Cambria Math" panose="02040503050406030204" pitchFamily="18" charset="0"/>
                            <a:sym typeface="Wingdings" pitchFamily="2" charset="2"/>
                          </a:rPr>
                          <m:t>𝑁</m:t>
                        </m:r>
                      </m:e>
                      <m:sub>
                        <m:r>
                          <a:rPr lang="en-US" sz="2200" b="0" i="1" smtClean="0">
                            <a:solidFill>
                              <a:srgbClr val="92D050"/>
                            </a:solidFill>
                            <a:latin typeface="Cambria Math" panose="02040503050406030204" pitchFamily="18" charset="0"/>
                            <a:sym typeface="Wingdings" pitchFamily="2" charset="2"/>
                          </a:rPr>
                          <m:t>𝑆𝑅</m:t>
                        </m:r>
                        <m:d>
                          <m:dPr>
                            <m:ctrlPr>
                              <a:rPr lang="en-US" sz="2200" b="0" i="1" smtClean="0">
                                <a:solidFill>
                                  <a:srgbClr val="92D050"/>
                                </a:solidFill>
                                <a:latin typeface="Cambria Math" panose="02040503050406030204" pitchFamily="18" charset="0"/>
                                <a:sym typeface="Wingdings" pitchFamily="2" charset="2"/>
                              </a:rPr>
                            </m:ctrlPr>
                          </m:dPr>
                          <m:e>
                            <m:r>
                              <a:rPr lang="en-US" sz="2200" b="0" i="1" smtClean="0">
                                <a:solidFill>
                                  <a:srgbClr val="92D050"/>
                                </a:solidFill>
                                <a:latin typeface="Cambria Math" panose="02040503050406030204" pitchFamily="18" charset="0"/>
                                <a:sym typeface="Wingdings" pitchFamily="2" charset="2"/>
                              </a:rPr>
                              <m:t>1</m:t>
                            </m:r>
                            <m:r>
                              <a:rPr lang="en-US" sz="2200" b="0" i="1" smtClean="0">
                                <a:solidFill>
                                  <a:srgbClr val="92D050"/>
                                </a:solidFill>
                                <a:latin typeface="Cambria Math" panose="02040503050406030204" pitchFamily="18" charset="0"/>
                                <a:sym typeface="Wingdings" pitchFamily="2" charset="2"/>
                              </a:rPr>
                              <m:t>𝑇𝑒𝑉</m:t>
                            </m:r>
                          </m:e>
                        </m:d>
                      </m:sub>
                      <m:sup>
                        <m:r>
                          <a:rPr lang="en-US" sz="2200" b="0" i="1" smtClean="0">
                            <a:solidFill>
                              <a:srgbClr val="92D050"/>
                            </a:solidFill>
                            <a:latin typeface="Cambria Math" panose="02040503050406030204" pitchFamily="18" charset="0"/>
                            <a:sym typeface="Wingdings" pitchFamily="2" charset="2"/>
                          </a:rPr>
                          <m:t>𝑄𝐶𝐷</m:t>
                        </m:r>
                      </m:sup>
                    </m:sSubSup>
                    <m:r>
                      <a:rPr lang="en-US" sz="2200" b="0" i="1" smtClean="0">
                        <a:latin typeface="Cambria Math" panose="02040503050406030204" pitchFamily="18" charset="0"/>
                        <a:sym typeface="Wingdings" pitchFamily="2" charset="2"/>
                      </a:rPr>
                      <m:t>=</m:t>
                    </m:r>
                    <m:sSubSup>
                      <m:sSubSupPr>
                        <m:ctrlPr>
                          <a:rPr lang="en-US" sz="2200" i="1">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𝑅</m:t>
                        </m:r>
                      </m:e>
                      <m:sub>
                        <m:r>
                          <a:rPr lang="en-US" sz="2200" i="1">
                            <a:latin typeface="Cambria Math" panose="02040503050406030204" pitchFamily="18" charset="0"/>
                            <a:sym typeface="Wingdings" pitchFamily="2" charset="2"/>
                          </a:rPr>
                          <m:t>𝑦𝑖𝑒𝑙𝑑</m:t>
                        </m:r>
                      </m:sub>
                      <m:sup>
                        <m:r>
                          <a:rPr lang="en-US" sz="2200" i="1">
                            <a:latin typeface="Cambria Math" panose="02040503050406030204" pitchFamily="18" charset="0"/>
                            <a:sym typeface="Wingdings" pitchFamily="2" charset="2"/>
                          </a:rPr>
                          <m:t>1</m:t>
                        </m:r>
                        <m:r>
                          <a:rPr lang="en-US" sz="2200" i="1">
                            <a:latin typeface="Cambria Math" panose="02040503050406030204" pitchFamily="18" charset="0"/>
                            <a:sym typeface="Wingdings" pitchFamily="2" charset="2"/>
                          </a:rPr>
                          <m:t>𝑇𝑒𝑉</m:t>
                        </m:r>
                        <m:r>
                          <a:rPr lang="en-US" sz="2200" i="1">
                            <a:latin typeface="Cambria Math" panose="02040503050406030204" pitchFamily="18" charset="0"/>
                            <a:sym typeface="Wingdings" pitchFamily="2" charset="2"/>
                          </a:rPr>
                          <m:t>→1.5</m:t>
                        </m:r>
                        <m:r>
                          <a:rPr lang="en-US" sz="2200" i="1">
                            <a:latin typeface="Cambria Math" panose="02040503050406030204" pitchFamily="18" charset="0"/>
                            <a:sym typeface="Wingdings" pitchFamily="2" charset="2"/>
                          </a:rPr>
                          <m:t>𝑇𝑒𝑉</m:t>
                        </m:r>
                      </m:sup>
                    </m:sSubSup>
                    <m:r>
                      <a:rPr lang="en-US" sz="2200" i="1">
                        <a:latin typeface="Cambria Math" panose="02040503050406030204" pitchFamily="18" charset="0"/>
                        <a:sym typeface="Wingdings" pitchFamily="2" charset="2"/>
                      </a:rPr>
                      <m:t>𝙭</m:t>
                    </m:r>
                    <m:sSubSup>
                      <m:sSubSupPr>
                        <m:ctrlPr>
                          <a:rPr lang="en-US" sz="2200" i="1" smtClean="0">
                            <a:solidFill>
                              <a:srgbClr val="92D050"/>
                            </a:solidFill>
                            <a:latin typeface="Cambria Math" panose="02040503050406030204" pitchFamily="18" charset="0"/>
                            <a:sym typeface="Wingdings" pitchFamily="2" charset="2"/>
                          </a:rPr>
                        </m:ctrlPr>
                      </m:sSubSupPr>
                      <m:e>
                        <m:r>
                          <a:rPr lang="en-US" sz="2200" i="1">
                            <a:solidFill>
                              <a:srgbClr val="92D050"/>
                            </a:solidFill>
                            <a:latin typeface="Cambria Math" panose="02040503050406030204" pitchFamily="18" charset="0"/>
                            <a:sym typeface="Wingdings" pitchFamily="2" charset="2"/>
                          </a:rPr>
                          <m:t>𝑅</m:t>
                        </m:r>
                      </m:e>
                      <m:sub>
                        <m:r>
                          <a:rPr lang="en-US" sz="2200" i="1">
                            <a:solidFill>
                              <a:srgbClr val="92D050"/>
                            </a:solidFill>
                            <a:latin typeface="Cambria Math" panose="02040503050406030204" pitchFamily="18" charset="0"/>
                            <a:sym typeface="Wingdings" pitchFamily="2" charset="2"/>
                          </a:rPr>
                          <m:t>𝑦𝑖𝑒𝑙𝑑</m:t>
                        </m:r>
                      </m:sub>
                      <m:sup>
                        <m:r>
                          <a:rPr lang="en-US" sz="2200" b="0" i="1" smtClean="0">
                            <a:solidFill>
                              <a:srgbClr val="92D050"/>
                            </a:solidFill>
                            <a:latin typeface="Cambria Math" panose="02040503050406030204" pitchFamily="18" charset="0"/>
                            <a:sym typeface="Wingdings" pitchFamily="2" charset="2"/>
                          </a:rPr>
                          <m:t>𝑆</m:t>
                        </m:r>
                        <m:sSub>
                          <m:sSubPr>
                            <m:ctrlPr>
                              <a:rPr lang="en-US" sz="2200" b="0" i="1" smtClean="0">
                                <a:solidFill>
                                  <a:srgbClr val="92D050"/>
                                </a:solidFill>
                                <a:latin typeface="Cambria Math" panose="02040503050406030204" pitchFamily="18" charset="0"/>
                                <a:sym typeface="Wingdings" pitchFamily="2" charset="2"/>
                              </a:rPr>
                            </m:ctrlPr>
                          </m:sSubPr>
                          <m:e>
                            <m:r>
                              <a:rPr lang="en-US" sz="2200" b="0" i="1" smtClean="0">
                                <a:solidFill>
                                  <a:srgbClr val="92D050"/>
                                </a:solidFill>
                                <a:latin typeface="Cambria Math" panose="02040503050406030204" pitchFamily="18" charset="0"/>
                                <a:sym typeface="Wingdings" pitchFamily="2" charset="2"/>
                              </a:rPr>
                              <m:t>𝑅</m:t>
                            </m:r>
                          </m:e>
                          <m:sub>
                            <m:r>
                              <a:rPr lang="en-US" sz="2200" b="0" i="1" smtClean="0">
                                <a:solidFill>
                                  <a:srgbClr val="92D050"/>
                                </a:solidFill>
                                <a:latin typeface="Cambria Math" panose="02040503050406030204" pitchFamily="18" charset="0"/>
                                <a:sym typeface="Wingdings" pitchFamily="2" charset="2"/>
                              </a:rPr>
                              <m:t>𝐴</m:t>
                            </m:r>
                          </m:sub>
                        </m:sSub>
                        <m:r>
                          <a:rPr lang="en-US" sz="2200" i="1">
                            <a:solidFill>
                              <a:srgbClr val="92D050"/>
                            </a:solidFill>
                            <a:latin typeface="Cambria Math" panose="02040503050406030204" pitchFamily="18" charset="0"/>
                            <a:sym typeface="Wingdings" pitchFamily="2" charset="2"/>
                          </a:rPr>
                          <m:t>→</m:t>
                        </m:r>
                        <m:r>
                          <a:rPr lang="en-US" sz="2200" b="0" i="1" smtClean="0">
                            <a:solidFill>
                              <a:srgbClr val="92D050"/>
                            </a:solidFill>
                            <a:latin typeface="Cambria Math" panose="02040503050406030204" pitchFamily="18" charset="0"/>
                            <a:sym typeface="Wingdings" pitchFamily="2" charset="2"/>
                          </a:rPr>
                          <m:t>𝑆𝑅</m:t>
                        </m:r>
                      </m:sup>
                    </m:sSubSup>
                    <m:r>
                      <a:rPr lang="en-US" sz="2200" b="0" i="1" smtClean="0">
                        <a:solidFill>
                          <a:srgbClr val="92D050"/>
                        </a:solidFill>
                        <a:latin typeface="Cambria Math" panose="02040503050406030204" pitchFamily="18" charset="0"/>
                        <a:sym typeface="Wingdings" pitchFamily="2" charset="2"/>
                      </a:rPr>
                      <m:t> </m:t>
                    </m:r>
                    <m:sSubSup>
                      <m:sSubSupPr>
                        <m:ctrlPr>
                          <a:rPr lang="en-US" sz="2200" b="0" i="1" smtClean="0">
                            <a:solidFill>
                              <a:srgbClr val="92D050"/>
                            </a:solidFill>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𝙭</m:t>
                        </m:r>
                        <m:r>
                          <a:rPr lang="en-US" sz="2200" b="0" i="1" smtClean="0">
                            <a:solidFill>
                              <a:srgbClr val="92D050"/>
                            </a:solidFill>
                            <a:latin typeface="Cambria Math" panose="02040503050406030204" pitchFamily="18" charset="0"/>
                            <a:sym typeface="Wingdings" pitchFamily="2" charset="2"/>
                          </a:rPr>
                          <m:t>𝑁</m:t>
                        </m:r>
                      </m:e>
                      <m:sub>
                        <m:r>
                          <a:rPr lang="en-US" sz="2200" b="0" i="1" smtClean="0">
                            <a:solidFill>
                              <a:srgbClr val="92D050"/>
                            </a:solidFill>
                            <a:latin typeface="Cambria Math" panose="02040503050406030204" pitchFamily="18" charset="0"/>
                            <a:sym typeface="Wingdings" pitchFamily="2" charset="2"/>
                          </a:rPr>
                          <m:t>𝑆</m:t>
                        </m:r>
                        <m:sSub>
                          <m:sSubPr>
                            <m:ctrlPr>
                              <a:rPr lang="en-US" sz="2200" b="0" i="1" smtClean="0">
                                <a:solidFill>
                                  <a:srgbClr val="92D050"/>
                                </a:solidFill>
                                <a:latin typeface="Cambria Math" panose="02040503050406030204" pitchFamily="18" charset="0"/>
                                <a:sym typeface="Wingdings" pitchFamily="2" charset="2"/>
                              </a:rPr>
                            </m:ctrlPr>
                          </m:sSubPr>
                          <m:e>
                            <m:r>
                              <a:rPr lang="en-US" sz="2200" b="0" i="1" smtClean="0">
                                <a:solidFill>
                                  <a:srgbClr val="92D050"/>
                                </a:solidFill>
                                <a:latin typeface="Cambria Math" panose="02040503050406030204" pitchFamily="18" charset="0"/>
                                <a:sym typeface="Wingdings" pitchFamily="2" charset="2"/>
                              </a:rPr>
                              <m:t>𝑅</m:t>
                            </m:r>
                          </m:e>
                          <m:sub>
                            <m:r>
                              <a:rPr lang="en-US" sz="2200" b="0" i="1" smtClean="0">
                                <a:solidFill>
                                  <a:srgbClr val="92D050"/>
                                </a:solidFill>
                                <a:latin typeface="Cambria Math" panose="02040503050406030204" pitchFamily="18" charset="0"/>
                                <a:sym typeface="Wingdings" pitchFamily="2" charset="2"/>
                              </a:rPr>
                              <m:t>𝐴</m:t>
                            </m:r>
                          </m:sub>
                        </m:sSub>
                      </m:sub>
                      <m:sup>
                        <m:r>
                          <a:rPr lang="en-US" sz="2200" b="0" i="1" smtClean="0">
                            <a:solidFill>
                              <a:srgbClr val="92D050"/>
                            </a:solidFill>
                            <a:latin typeface="Cambria Math" panose="02040503050406030204" pitchFamily="18" charset="0"/>
                            <a:sym typeface="Wingdings" pitchFamily="2" charset="2"/>
                          </a:rPr>
                          <m:t>𝑄𝐶𝐷</m:t>
                        </m:r>
                      </m:sup>
                    </m:sSubSup>
                  </m:oMath>
                </a14:m>
                <a:endParaRPr lang="en-US" sz="2200" b="0" dirty="0">
                  <a:sym typeface="Wingdings" pitchFamily="2" charset="2"/>
                </a:endParaRPr>
              </a:p>
              <a:p>
                <a:pPr algn="ctr"/>
                <a:endParaRPr lang="en-US" sz="2200" b="0" dirty="0">
                  <a:sym typeface="Wingdings" pitchFamily="2" charset="2"/>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9133" y="889100"/>
                <a:ext cx="11533733" cy="2655599"/>
              </a:xfrm>
              <a:prstGeom prst="rect">
                <a:avLst/>
              </a:prstGeom>
              <a:blipFill>
                <a:blip r:embed="rId2"/>
                <a:stretch>
                  <a:fillRect/>
                </a:stretch>
              </a:blipFill>
              <a:ln w="38100">
                <a:solidFill>
                  <a:schemeClr val="accent1"/>
                </a:solidFill>
              </a:ln>
            </p:spPr>
            <p:txBody>
              <a:bodyPr/>
              <a:lstStyle/>
              <a:p>
                <a:r>
                  <a:rPr lang="en-GR">
                    <a:noFill/>
                  </a:rPr>
                  <a:t> </a:t>
                </a:r>
              </a:p>
            </p:txBody>
          </p:sp>
        </mc:Fallback>
      </mc:AlternateContent>
      <p:sp>
        <p:nvSpPr>
          <p:cNvPr id="5" name="Slide Number Placeholder 4">
            <a:extLst>
              <a:ext uri="{FF2B5EF4-FFF2-40B4-BE49-F238E27FC236}">
                <a16:creationId xmlns:a16="http://schemas.microsoft.com/office/drawing/2014/main" id="{69A96869-DB60-5345-ACD9-F1C41035B064}"/>
              </a:ext>
            </a:extLst>
          </p:cNvPr>
          <p:cNvSpPr>
            <a:spLocks noGrp="1"/>
          </p:cNvSpPr>
          <p:nvPr>
            <p:ph type="sldNum" sz="quarter" idx="12"/>
          </p:nvPr>
        </p:nvSpPr>
        <p:spPr/>
        <p:txBody>
          <a:bodyPr/>
          <a:lstStyle/>
          <a:p>
            <a:fld id="{4FAB73BC-B049-4115-A692-8D63A059BFB8}" type="slidenum">
              <a:rPr lang="en-US" smtClean="0"/>
              <a:pPr/>
              <a:t>7</a:t>
            </a:fld>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88C5BE2-2FE8-0740-8551-FE2BC1E51FA1}"/>
                  </a:ext>
                </a:extLst>
              </p:cNvPr>
              <p:cNvSpPr txBox="1"/>
              <p:nvPr/>
            </p:nvSpPr>
            <p:spPr>
              <a:xfrm>
                <a:off x="111965" y="4565042"/>
                <a:ext cx="11651945" cy="46025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We deploy a fit in the Signal Region (2btag) to extract the</a:t>
                </a:r>
                <a:r>
                  <a:rPr lang="en-US" dirty="0">
                    <a:solidFill>
                      <a:srgbClr val="FF0000"/>
                    </a:solidFill>
                    <a:sym typeface="Wingdings" pitchFamily="2" charset="2"/>
                  </a:rPr>
                  <a:t> </a:t>
                </a:r>
                <a14:m>
                  <m:oMath xmlns:m="http://schemas.openxmlformats.org/officeDocument/2006/math">
                    <m:sSubSup>
                      <m:sSubSupPr>
                        <m:ctrlPr>
                          <a:rPr lang="en-US" i="1">
                            <a:solidFill>
                              <a:srgbClr val="FF0000"/>
                            </a:solidFill>
                            <a:latin typeface="Cambria Math" panose="02040503050406030204" pitchFamily="18" charset="0"/>
                            <a:sym typeface="Wingdings" pitchFamily="2" charset="2"/>
                          </a:rPr>
                        </m:ctrlPr>
                      </m:sSubSupPr>
                      <m:e>
                        <m:r>
                          <a:rPr lang="en-US" i="1">
                            <a:solidFill>
                              <a:srgbClr val="FF0000"/>
                            </a:solidFill>
                            <a:latin typeface="Cambria Math" panose="02040503050406030204" pitchFamily="18" charset="0"/>
                            <a:sym typeface="Wingdings" pitchFamily="2" charset="2"/>
                          </a:rPr>
                          <m:t>𝑁</m:t>
                        </m:r>
                      </m:e>
                      <m:sub>
                        <m:r>
                          <a:rPr lang="en-US" i="1">
                            <a:solidFill>
                              <a:srgbClr val="FF0000"/>
                            </a:solidFill>
                            <a:latin typeface="Cambria Math" panose="02040503050406030204" pitchFamily="18" charset="0"/>
                            <a:sym typeface="Wingdings" pitchFamily="2" charset="2"/>
                          </a:rPr>
                          <m:t>𝑄𝐶𝐷</m:t>
                        </m:r>
                      </m:sub>
                      <m:sup>
                        <m:r>
                          <a:rPr lang="en-US" i="1">
                            <a:solidFill>
                              <a:srgbClr val="FF0000"/>
                            </a:solidFill>
                            <a:latin typeface="Cambria Math" panose="02040503050406030204" pitchFamily="18" charset="0"/>
                            <a:sym typeface="Wingdings" pitchFamily="2" charset="2"/>
                          </a:rPr>
                          <m:t>𝑓𝑖𝑡</m:t>
                        </m:r>
                      </m:sup>
                    </m:sSubSup>
                  </m:oMath>
                </a14:m>
                <a:r>
                  <a:rPr lang="en-US" dirty="0">
                    <a:latin typeface="Calibri" panose="020F0502020204030204" pitchFamily="34" charset="0"/>
                    <a:cs typeface="Calibri" panose="020F0502020204030204" pitchFamily="34" charset="0"/>
                    <a:sym typeface="Wingdings" pitchFamily="2" charset="2"/>
                  </a:rPr>
                  <a:t> in SRA (</a:t>
                </a:r>
                <a:r>
                  <a:rPr lang="en-US" dirty="0" err="1">
                    <a:latin typeface="Calibri" panose="020F0502020204030204" pitchFamily="34" charset="0"/>
                    <a:cs typeface="Calibri" panose="020F0502020204030204" pitchFamily="34" charset="0"/>
                    <a:sym typeface="Wingdings" pitchFamily="2" charset="2"/>
                  </a:rPr>
                  <a:t>mJJ</a:t>
                </a:r>
                <a:r>
                  <a:rPr lang="en-US" dirty="0">
                    <a:latin typeface="Calibri" panose="020F0502020204030204" pitchFamily="34" charset="0"/>
                    <a:cs typeface="Calibri" panose="020F0502020204030204" pitchFamily="34" charset="0"/>
                    <a:sym typeface="Wingdings" pitchFamily="2" charset="2"/>
                  </a:rPr>
                  <a:t> &gt; 1TeV) </a:t>
                </a:r>
              </a:p>
            </p:txBody>
          </p:sp>
        </mc:Choice>
        <mc:Fallback xmlns="">
          <p:sp>
            <p:nvSpPr>
              <p:cNvPr id="21" name="TextBox 20">
                <a:extLst>
                  <a:ext uri="{FF2B5EF4-FFF2-40B4-BE49-F238E27FC236}">
                    <a16:creationId xmlns:a16="http://schemas.microsoft.com/office/drawing/2014/main" id="{F88C5BE2-2FE8-0740-8551-FE2BC1E51FA1}"/>
                  </a:ext>
                </a:extLst>
              </p:cNvPr>
              <p:cNvSpPr txBox="1">
                <a:spLocks noRot="1" noChangeAspect="1" noMove="1" noResize="1" noEditPoints="1" noAdjustHandles="1" noChangeArrowheads="1" noChangeShapeType="1" noTextEdit="1"/>
              </p:cNvSpPr>
              <p:nvPr/>
            </p:nvSpPr>
            <p:spPr>
              <a:xfrm>
                <a:off x="111965" y="4565042"/>
                <a:ext cx="11651945" cy="460254"/>
              </a:xfrm>
              <a:prstGeom prst="rect">
                <a:avLst/>
              </a:prstGeom>
              <a:blipFill>
                <a:blip r:embed="rId3"/>
                <a:stretch>
                  <a:fillRect l="-326" b="-13514"/>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451C2D0-1C2C-9E46-8463-EC46B36BBDD3}"/>
                  </a:ext>
                </a:extLst>
              </p:cNvPr>
              <p:cNvSpPr/>
              <p:nvPr/>
            </p:nvSpPr>
            <p:spPr>
              <a:xfrm>
                <a:off x="111965" y="4968554"/>
                <a:ext cx="11651945" cy="47448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sym typeface="Wingdings" pitchFamily="2" charset="2"/>
                        </a:rPr>
                        <m:t>𝐷</m:t>
                      </m:r>
                      <m:sSup>
                        <m:sSupPr>
                          <m:ctrlPr>
                            <a:rPr lang="en-US" i="1">
                              <a:latin typeface="Cambria Math" panose="02040503050406030204" pitchFamily="18" charset="0"/>
                              <a:sym typeface="Wingdings" pitchFamily="2" charset="2"/>
                            </a:rPr>
                          </m:ctrlPr>
                        </m:sSupPr>
                        <m:e>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𝑡𝑡</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𝑇</m:t>
                          </m:r>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𝑀𝑎𝑠𝑠𝑆𝑐𝑎𝑙𝑒</m:t>
                              </m:r>
                            </m:sub>
                          </m:sSub>
                          <m:r>
                            <a:rPr lang="en-US" i="1">
                              <a:latin typeface="Cambria Math" panose="02040503050406030204" pitchFamily="18" charset="0"/>
                              <a:sym typeface="Wingdings" pitchFamily="2" charset="2"/>
                            </a:rPr>
                            <m:t>, </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𝑀𝑎𝑠𝑠𝑅𝑒𝑠𝑜𝑙𝑢𝑡𝑖𝑜𝑛</m:t>
                              </m:r>
                            </m:sub>
                          </m:sSub>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𝑏𝑘𝑔</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r>
                        <a:rPr lang="en-US" i="1">
                          <a:latin typeface="Cambria Math" panose="02040503050406030204" pitchFamily="18" charset="0"/>
                          <a:sym typeface="Wingdings" pitchFamily="2" charset="2"/>
                        </a:rPr>
                        <m:t>𝐵</m:t>
                      </m:r>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 </m:t>
                          </m:r>
                        </m:e>
                      </m:d>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1+</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1</m:t>
                              </m:r>
                            </m:sub>
                          </m:sSub>
                          <m:r>
                            <a:rPr lang="en-US" i="1">
                              <a:latin typeface="Cambria Math" panose="02040503050406030204" pitchFamily="18" charset="0"/>
                              <a:sym typeface="Wingdings" pitchFamily="2" charset="2"/>
                            </a:rPr>
                            <m:t>𝑥</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𝑠𝑢𝑏</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𝑂</m:t>
                          </m:r>
                        </m:e>
                        <m:sup>
                          <m:r>
                            <a:rPr lang="en-US" i="1">
                              <a:latin typeface="Cambria Math" panose="02040503050406030204" pitchFamily="18" charset="0"/>
                              <a:sym typeface="Wingdings" pitchFamily="2" charset="2"/>
                            </a:rPr>
                            <m:t>(</m:t>
                          </m:r>
                          <m:r>
                            <a:rPr lang="en-US" b="0" i="1" smtClean="0">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r>
                        <a:rPr lang="en-US" i="1">
                          <a:latin typeface="Cambria Math" panose="02040503050406030204" pitchFamily="18" charset="0"/>
                          <a:sym typeface="Wingdings" pitchFamily="2" charset="2"/>
                        </a:rPr>
                        <m:t> </m:t>
                      </m:r>
                    </m:oMath>
                  </m:oMathPara>
                </a14:m>
                <a:endParaRPr lang="en-GB" dirty="0">
                  <a:sym typeface="Wingdings" pitchFamily="2" charset="2"/>
                </a:endParaRPr>
              </a:p>
            </p:txBody>
          </p:sp>
        </mc:Choice>
        <mc:Fallback xmlns="">
          <p:sp>
            <p:nvSpPr>
              <p:cNvPr id="23" name="Rectangle 22">
                <a:extLst>
                  <a:ext uri="{FF2B5EF4-FFF2-40B4-BE49-F238E27FC236}">
                    <a16:creationId xmlns:a16="http://schemas.microsoft.com/office/drawing/2014/main" id="{0451C2D0-1C2C-9E46-8463-EC46B36BBDD3}"/>
                  </a:ext>
                </a:extLst>
              </p:cNvPr>
              <p:cNvSpPr>
                <a:spLocks noRot="1" noChangeAspect="1" noMove="1" noResize="1" noEditPoints="1" noAdjustHandles="1" noChangeArrowheads="1" noChangeShapeType="1" noTextEdit="1"/>
              </p:cNvSpPr>
              <p:nvPr/>
            </p:nvSpPr>
            <p:spPr>
              <a:xfrm>
                <a:off x="111965" y="4968554"/>
                <a:ext cx="11651945" cy="474489"/>
              </a:xfrm>
              <a:prstGeom prst="rect">
                <a:avLst/>
              </a:prstGeom>
              <a:blipFill>
                <a:blip r:embed="rId4"/>
                <a:stretch>
                  <a:fillRect b="-7895"/>
                </a:stretch>
              </a:blipFill>
            </p:spPr>
            <p:txBody>
              <a:bodyPr/>
              <a:lstStyle/>
              <a:p>
                <a:r>
                  <a:rPr lang="en-GR">
                    <a:noFill/>
                  </a:rPr>
                  <a:t> </a:t>
                </a:r>
              </a:p>
            </p:txBody>
          </p:sp>
        </mc:Fallback>
      </mc:AlternateContent>
      <p:sp>
        <p:nvSpPr>
          <p:cNvPr id="22" name="TextBox 21">
            <a:extLst>
              <a:ext uri="{FF2B5EF4-FFF2-40B4-BE49-F238E27FC236}">
                <a16:creationId xmlns:a16="http://schemas.microsoft.com/office/drawing/2014/main" id="{B0DD3585-DD60-8742-97BE-82D40F82810F}"/>
              </a:ext>
            </a:extLst>
          </p:cNvPr>
          <p:cNvSpPr txBox="1"/>
          <p:nvPr/>
        </p:nvSpPr>
        <p:spPr>
          <a:xfrm>
            <a:off x="111965" y="3826604"/>
            <a:ext cx="11651945"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The variable of interest here: </a:t>
            </a:r>
            <a:r>
              <a:rPr lang="en-US" dirty="0" err="1">
                <a:latin typeface="Calibri" panose="020F0502020204030204" pitchFamily="34" charset="0"/>
                <a:cs typeface="Calibri" panose="020F0502020204030204" pitchFamily="34" charset="0"/>
                <a:sym typeface="Wingdings" pitchFamily="2" charset="2"/>
              </a:rPr>
              <a:t>x</a:t>
            </a:r>
            <a:r>
              <a:rPr lang="en-US" baseline="-25000" dirty="0" err="1">
                <a:latin typeface="Calibri" panose="020F0502020204030204" pitchFamily="34" charset="0"/>
                <a:cs typeface="Calibri" panose="020F0502020204030204" pitchFamily="34" charset="0"/>
                <a:sym typeface="Wingdings" pitchFamily="2" charset="2"/>
              </a:rPr>
              <a:t>reco</a:t>
            </a:r>
            <a:r>
              <a:rPr lang="en-US" baseline="-25000" dirty="0">
                <a:latin typeface="Calibri" panose="020F0502020204030204" pitchFamily="34" charset="0"/>
                <a:cs typeface="Calibri" panose="020F0502020204030204" pitchFamily="34" charset="0"/>
                <a:sym typeface="Wingdings" pitchFamily="2" charset="2"/>
              </a:rPr>
              <a:t>  </a:t>
            </a:r>
            <a:r>
              <a:rPr lang="en-US" dirty="0">
                <a:latin typeface="Calibri" panose="020F0502020204030204" pitchFamily="34" charset="0"/>
                <a:cs typeface="Calibri" panose="020F0502020204030204" pitchFamily="34" charset="0"/>
                <a:sym typeface="Wingdings" pitchFamily="2" charset="2"/>
              </a:rPr>
              <a:t> </a:t>
            </a:r>
            <a:r>
              <a:rPr lang="el-GR" dirty="0">
                <a:latin typeface="Calibri" panose="020F0502020204030204" pitchFamily="34" charset="0"/>
                <a:cs typeface="Calibri" panose="020F0502020204030204" pitchFamily="34" charset="0"/>
                <a:sym typeface="Wingdings" pitchFamily="2" charset="2"/>
              </a:rPr>
              <a:t>χ </a:t>
            </a:r>
            <a:endParaRPr lang="en-US" dirty="0">
              <a:latin typeface="Calibri" panose="020F0502020204030204" pitchFamily="34" charset="0"/>
              <a:cs typeface="Calibri" panose="020F0502020204030204" pitchFamily="34" charset="0"/>
              <a:sym typeface="Wingdings" pitchFamily="2" charset="2"/>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1.5 </a:t>
            </a:r>
            <a:r>
              <a:rPr lang="en-US" dirty="0" err="1">
                <a:latin typeface="Calibri" panose="020F0502020204030204" pitchFamily="34" charset="0"/>
                <a:cs typeface="Calibri" panose="020F0502020204030204" pitchFamily="34" charset="0"/>
                <a:sym typeface="Wingdings" pitchFamily="2" charset="2"/>
              </a:rPr>
              <a:t>TeV</a:t>
            </a:r>
            <a:r>
              <a:rPr lang="en-US" dirty="0">
                <a:latin typeface="Calibri" panose="020F0502020204030204" pitchFamily="34" charset="0"/>
                <a:cs typeface="Calibri" panose="020F0502020204030204" pitchFamily="34" charset="0"/>
                <a:sym typeface="Wingdings" pitchFamily="2" charset="2"/>
              </a:rPr>
              <a:t> refers to the </a:t>
            </a:r>
            <a:r>
              <a:rPr lang="en-US" dirty="0" err="1">
                <a:latin typeface="Calibri" panose="020F0502020204030204" pitchFamily="34" charset="0"/>
                <a:cs typeface="Calibri" panose="020F0502020204030204" pitchFamily="34" charset="0"/>
                <a:sym typeface="Wingdings" pitchFamily="2" charset="2"/>
              </a:rPr>
              <a:t>mJJ</a:t>
            </a:r>
            <a:r>
              <a:rPr lang="en-US" dirty="0">
                <a:latin typeface="Calibri" panose="020F0502020204030204" pitchFamily="34" charset="0"/>
                <a:cs typeface="Calibri" panose="020F0502020204030204" pitchFamily="34" charset="0"/>
                <a:sym typeface="Wingdings" pitchFamily="2" charset="2"/>
              </a:rPr>
              <a:t> cut </a:t>
            </a:r>
          </a:p>
        </p:txBody>
      </p:sp>
    </p:spTree>
    <p:extLst>
      <p:ext uri="{BB962C8B-B14F-4D97-AF65-F5344CB8AC3E}">
        <p14:creationId xmlns:p14="http://schemas.microsoft.com/office/powerpoint/2010/main" val="3868123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11559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Top Angular Distributions</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8</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205DDD-0312-2745-961D-CBF014D1E19E}"/>
                  </a:ext>
                </a:extLst>
              </p:cNvPr>
              <p:cNvSpPr txBox="1"/>
              <p:nvPr/>
            </p:nvSpPr>
            <p:spPr>
              <a:xfrm>
                <a:off x="406503" y="899333"/>
                <a:ext cx="11378993" cy="5059334"/>
              </a:xfrm>
              <a:prstGeom prst="rect">
                <a:avLst/>
              </a:prstGeom>
              <a:noFill/>
            </p:spPr>
            <p:txBody>
              <a:bodyPr wrap="square" rtlCol="0">
                <a:spAutoFit/>
              </a:bodyPr>
              <a:lstStyle/>
              <a:p>
                <a:pPr marL="285750" indent="-285750">
                  <a:buFont typeface="Arial" panose="020B0604020202020204" pitchFamily="34" charset="0"/>
                  <a:buChar char="•"/>
                </a:pPr>
                <a:r>
                  <a:rPr lang="en-US" sz="1600" dirty="0"/>
                  <a:t>We employ the </a:t>
                </a:r>
                <a:r>
                  <a:rPr lang="en-US" sz="1600" dirty="0" err="1"/>
                  <a:t>dijet</a:t>
                </a:r>
                <a:r>
                  <a:rPr lang="en-US" sz="1600" dirty="0"/>
                  <a:t> angular variable </a:t>
                </a:r>
                <a:r>
                  <a:rPr lang="el-GR" sz="1600" dirty="0"/>
                  <a:t>χ </a:t>
                </a:r>
                <a:r>
                  <a:rPr lang="en-US" sz="1600" dirty="0"/>
                  <a:t>from the </a:t>
                </a:r>
                <a:r>
                  <a:rPr lang="en-US" sz="1600" dirty="0" err="1"/>
                  <a:t>rapidities</a:t>
                </a:r>
                <a:r>
                  <a:rPr lang="en-US" sz="1600" dirty="0"/>
                  <a:t> of the two leading jets</a:t>
                </a:r>
              </a:p>
              <a:p>
                <a:pPr marL="285750" indent="-285750">
                  <a:buFont typeface="Arial" panose="020B0604020202020204" pitchFamily="34" charset="0"/>
                  <a:buChar char="•"/>
                </a:pPr>
                <a:r>
                  <a:rPr lang="en-US" sz="1600" dirty="0"/>
                  <a:t>Why </a:t>
                </a:r>
                <a:r>
                  <a:rPr lang="el-GR" sz="1600" dirty="0"/>
                  <a:t>χ</a:t>
                </a:r>
                <a:r>
                  <a:rPr lang="en-US" sz="1600" dirty="0"/>
                  <a:t>?</a:t>
                </a:r>
              </a:p>
              <a:p>
                <a:pPr marL="742950" lvl="1" indent="-285750">
                  <a:buFont typeface="Arial" panose="020B0604020202020204" pitchFamily="34" charset="0"/>
                  <a:buChar char="•"/>
                </a:pPr>
                <a:r>
                  <a:rPr lang="en-US" sz="1600" dirty="0"/>
                  <a:t>The distributions associated with the final states produced via QCD interactions are relatively flat in comparison with the distributions of the BSM models or new particles, which typically peak at low values of x</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We can measure the variable </a:t>
                </a:r>
                <a:r>
                  <a:rPr lang="el-GR" sz="1600" dirty="0"/>
                  <a:t>χ </a:t>
                </a:r>
                <a:r>
                  <a:rPr lang="en-US" sz="1600" dirty="0"/>
                  <a:t>in two ways </a:t>
                </a:r>
              </a:p>
              <a:p>
                <a:pPr lvl="1"/>
                <a:endParaRPr lang="en-US" sz="1600" dirty="0"/>
              </a:p>
              <a:p>
                <a:pPr lvl="1"/>
                <a:r>
                  <a:rPr lang="en-US" sz="1600" dirty="0"/>
                  <a:t>1. By measuring the difference of the </a:t>
                </a:r>
                <a:r>
                  <a:rPr lang="en-US" sz="1600" dirty="0" err="1"/>
                  <a:t>rapidities</a:t>
                </a:r>
                <a:r>
                  <a:rPr lang="en-US" sz="1600" dirty="0"/>
                  <a:t> of the two leading jets such as the corresponding rapidity in the ZMF is: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oMath>
                </a14:m>
                <a:endParaRPr lang="en-US" sz="1600" dirty="0"/>
              </a:p>
              <a:p>
                <a:pPr lvl="1"/>
                <a:endParaRPr lang="en-US" sz="1600" dirty="0"/>
              </a:p>
              <a:p>
                <a:pPr lvl="1"/>
                <a:r>
                  <a:rPr lang="el-GR" sz="1600" dirty="0"/>
                  <a:t>Χ </a:t>
                </a:r>
                <a:r>
                  <a:rPr lang="en-US" sz="1600" dirty="0"/>
                  <a:t>is defined as </a:t>
                </a:r>
                <a14:m>
                  <m:oMath xmlns:m="http://schemas.openxmlformats.org/officeDocument/2006/math">
                    <m:r>
                      <a:rPr lang="el-GR" sz="1600" b="0" i="1" smtClean="0">
                        <a:solidFill>
                          <a:srgbClr val="FF0000"/>
                        </a:solidFill>
                        <a:latin typeface="Cambria Math" panose="02040503050406030204" pitchFamily="18" charset="0"/>
                      </a:rPr>
                      <m:t>𝜒</m:t>
                    </m:r>
                    <m:r>
                      <a:rPr lang="el-GR"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𝑦</m:t>
                            </m:r>
                          </m:e>
                          <m: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1</m:t>
                            </m:r>
                          </m:sub>
                        </m:sSub>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2</m:t>
                            </m:r>
                          </m:sub>
                        </m:sSub>
                        <m:r>
                          <a:rPr lang="en-US" sz="1600" b="0" i="1" smtClean="0">
                            <a:solidFill>
                              <a:srgbClr val="FF0000"/>
                            </a:solidFill>
                            <a:latin typeface="Cambria Math" panose="02040503050406030204" pitchFamily="18" charset="0"/>
                          </a:rPr>
                          <m:t>|</m:t>
                        </m:r>
                      </m:sup>
                    </m:sSup>
                  </m:oMath>
                </a14:m>
                <a:r>
                  <a:rPr lang="en-US" sz="1600" dirty="0"/>
                  <a:t> (1) and can be measured by creating the </a:t>
                </a:r>
                <a:r>
                  <a:rPr lang="en-US" sz="1600" dirty="0" err="1"/>
                  <a:t>TLorentzVector</a:t>
                </a:r>
                <a:r>
                  <a:rPr lang="en-US" sz="1600" dirty="0"/>
                  <a:t>, boost it to the ZMF and find the rapidity difference of the two leading jets</a:t>
                </a:r>
              </a:p>
              <a:p>
                <a:pPr lvl="1"/>
                <a:endParaRPr lang="en-US" sz="1600" dirty="0"/>
              </a:p>
              <a:p>
                <a:pPr lvl="1"/>
                <a:r>
                  <a:rPr lang="en-US" sz="1600" dirty="0"/>
                  <a:t>2. By measuring the scattering angle </a:t>
                </a:r>
                <a:r>
                  <a:rPr lang="el-GR" sz="1600" dirty="0"/>
                  <a:t>θ* (</a:t>
                </a:r>
                <a:r>
                  <a:rPr lang="en-US" sz="1600" dirty="0"/>
                  <a:t>angle between top quark and z-axis in the Zero Momentum Frame)</a:t>
                </a:r>
              </a:p>
              <a:p>
                <a:pPr lvl="1"/>
                <a:r>
                  <a:rPr lang="en-US" sz="1600" dirty="0"/>
                  <a:t>We define as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𝑦</m:t>
                        </m:r>
                      </m:e>
                      <m:sup>
                        <m:r>
                          <a:rPr lang="en-US" sz="1600" i="1">
                            <a:latin typeface="Cambria Math" panose="02040503050406030204" pitchFamily="18" charset="0"/>
                          </a:rPr>
                          <m:t>∗</m:t>
                        </m:r>
                      </m:sup>
                    </m:sSup>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m:rPr>
                        <m:sty m:val="p"/>
                      </m:rPr>
                      <a:rPr lang="en-US" sz="1600">
                        <a:latin typeface="Cambria Math" panose="02040503050406030204" pitchFamily="18" charset="0"/>
                      </a:rPr>
                      <m:t>ln</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r>
                          <a:rPr lang="el-GR" sz="1600" i="1">
                            <a:latin typeface="Cambria Math" panose="02040503050406030204" pitchFamily="18" charset="0"/>
                          </a:rPr>
                          <m:t>+</m:t>
                        </m:r>
                        <m:r>
                          <a:rPr lang="en-US" sz="1600" i="1">
                            <a:latin typeface="Cambria Math" panose="02040503050406030204" pitchFamily="18" charset="0"/>
                          </a:rPr>
                          <m:t>|</m:t>
                        </m:r>
                        <m:r>
                          <a:rPr lang="en-US" sz="1600" i="1">
                            <a:latin typeface="Cambria Math" panose="02040503050406030204" pitchFamily="18" charset="0"/>
                          </a:rPr>
                          <m:t>𝑐𝑜𝑠</m:t>
                        </m:r>
                        <m:sSup>
                          <m:sSupPr>
                            <m:ctrlPr>
                              <a:rPr lang="el-GR" sz="1600" i="1">
                                <a:latin typeface="Cambria Math" panose="02040503050406030204" pitchFamily="18" charset="0"/>
                              </a:rPr>
                            </m:ctrlPr>
                          </m:sSupPr>
                          <m:e>
                            <m:r>
                              <m:rPr>
                                <m:sty m:val="p"/>
                              </m:rPr>
                              <a:rPr lang="el-GR" sz="1600">
                                <a:latin typeface="Cambria Math" panose="02040503050406030204" pitchFamily="18" charset="0"/>
                              </a:rPr>
                              <m:t>θ</m:t>
                            </m:r>
                          </m:e>
                          <m:sup>
                            <m:r>
                              <a:rPr lang="el-GR" sz="1600">
                                <a:latin typeface="Cambria Math" panose="02040503050406030204" pitchFamily="18" charset="0"/>
                              </a:rPr>
                              <m:t>∗</m:t>
                            </m:r>
                          </m:sup>
                        </m:sSup>
                        <m:r>
                          <a:rPr lang="en-US" sz="1600" i="1">
                            <a:latin typeface="Cambria Math" panose="02040503050406030204" pitchFamily="18" charset="0"/>
                          </a:rPr>
                          <m:t>|</m:t>
                        </m:r>
                      </m:num>
                      <m:den>
                        <m:r>
                          <a:rPr lang="el-GR"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𝑐𝑜𝑠</m:t>
                        </m:r>
                        <m:sSup>
                          <m:sSupPr>
                            <m:ctrlPr>
                              <a:rPr lang="el-GR" sz="1600" i="1">
                                <a:latin typeface="Cambria Math" panose="02040503050406030204" pitchFamily="18" charset="0"/>
                              </a:rPr>
                            </m:ctrlPr>
                          </m:sSupPr>
                          <m:e>
                            <m:r>
                              <a:rPr lang="el-GR" sz="1600" i="1">
                                <a:latin typeface="Cambria Math" panose="02040503050406030204" pitchFamily="18" charset="0"/>
                              </a:rPr>
                              <m:t>𝜃</m:t>
                            </m:r>
                          </m:e>
                          <m:sup>
                            <m:r>
                              <a:rPr lang="el-GR" sz="1600" i="1">
                                <a:latin typeface="Cambria Math" panose="02040503050406030204" pitchFamily="18" charset="0"/>
                              </a:rPr>
                              <m:t>∗</m:t>
                            </m:r>
                          </m:sup>
                        </m:sSup>
                        <m:r>
                          <a:rPr lang="en-US" sz="1600" i="1">
                            <a:latin typeface="Cambria Math" panose="02040503050406030204" pitchFamily="18" charset="0"/>
                          </a:rPr>
                          <m:t>|</m:t>
                        </m:r>
                      </m:den>
                    </m:f>
                    <m:r>
                      <a:rPr lang="en-US" sz="1600" i="1">
                        <a:latin typeface="Cambria Math" panose="02040503050406030204" pitchFamily="18" charset="0"/>
                      </a:rPr>
                      <m:t>)</m:t>
                    </m:r>
                  </m:oMath>
                </a14:m>
                <a:r>
                  <a:rPr lang="en-US" sz="1600" dirty="0"/>
                  <a:t>   and from (1) we can find that:</a:t>
                </a:r>
              </a:p>
              <a:p>
                <a:pPr lvl="1"/>
                <a:endParaRPr lang="en-US" sz="1600" dirty="0"/>
              </a:p>
              <a:p>
                <a:pPr lvl="1"/>
                <a14:m>
                  <m:oMathPara xmlns:m="http://schemas.openxmlformats.org/officeDocument/2006/math">
                    <m:oMathParaPr>
                      <m:jc m:val="centerGroup"/>
                    </m:oMathParaPr>
                    <m:oMath xmlns:m="http://schemas.openxmlformats.org/officeDocument/2006/math">
                      <m:r>
                        <a:rPr lang="el-GR" sz="1600" b="0" i="1" smtClean="0">
                          <a:latin typeface="Cambria Math" panose="02040503050406030204" pitchFamily="18" charset="0"/>
                        </a:rPr>
                        <m:t>𝜒</m:t>
                      </m:r>
                      <m:r>
                        <a:rPr lang="el-GR" sz="1600" b="0" i="1" smtClean="0">
                          <a:latin typeface="Cambria Math" panose="02040503050406030204" pitchFamily="18" charset="0"/>
                        </a:rPr>
                        <m:t>= </m:t>
                      </m:r>
                      <m:f>
                        <m:fPr>
                          <m:ctrlPr>
                            <a:rPr lang="el-GR" sz="1600" b="0" i="1" smtClean="0">
                              <a:latin typeface="Cambria Math" panose="02040503050406030204" pitchFamily="18" charset="0"/>
                            </a:rPr>
                          </m:ctrlPr>
                        </m:fPr>
                        <m:num>
                          <m:r>
                            <a:rPr lang="el-GR" sz="1600" b="0" i="1" smtClean="0">
                              <a:latin typeface="Cambria Math" panose="02040503050406030204" pitchFamily="18" charset="0"/>
                            </a:rPr>
                            <m:t>1+</m:t>
                          </m:r>
                          <m:r>
                            <a:rPr lang="en-US" sz="1600" b="0" i="1" smtClean="0">
                              <a:latin typeface="Cambria Math" panose="02040503050406030204" pitchFamily="18" charset="0"/>
                            </a:rPr>
                            <m:t>|</m:t>
                          </m:r>
                          <m:r>
                            <a:rPr lang="en-US" sz="1600" b="0" i="1" smtClean="0">
                              <a:latin typeface="Cambria Math" panose="02040503050406030204" pitchFamily="18" charset="0"/>
                            </a:rPr>
                            <m:t>𝑐𝑜𝑠</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𝜃</m:t>
                              </m:r>
                            </m:e>
                            <m:sup>
                              <m:r>
                                <a:rPr lang="el-GR" sz="1600" b="0" i="1" smtClean="0">
                                  <a:latin typeface="Cambria Math" panose="02040503050406030204" pitchFamily="18" charset="0"/>
                                </a:rPr>
                                <m:t>∗</m:t>
                              </m:r>
                            </m:sup>
                          </m:sSup>
                          <m:r>
                            <a:rPr lang="el-GR" sz="1600" b="0" i="1" smtClean="0">
                              <a:latin typeface="Cambria Math" panose="02040503050406030204" pitchFamily="18" charset="0"/>
                            </a:rPr>
                            <m:t>|</m:t>
                          </m:r>
                        </m:num>
                        <m:den>
                          <m:r>
                            <a:rPr lang="el-GR" sz="1600" b="0" i="1" smtClean="0">
                              <a:latin typeface="Cambria Math" panose="02040503050406030204" pitchFamily="18" charset="0"/>
                            </a:rPr>
                            <m:t>1−|</m:t>
                          </m:r>
                          <m:r>
                            <a:rPr lang="en-US" sz="1600" b="0" i="1" smtClean="0">
                              <a:latin typeface="Cambria Math" panose="02040503050406030204" pitchFamily="18" charset="0"/>
                            </a:rPr>
                            <m:t>𝑐𝑜𝑠</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𝜃</m:t>
                              </m:r>
                            </m:e>
                            <m:sup>
                              <m:r>
                                <a:rPr lang="el-GR" sz="1600" b="0" i="1" smtClean="0">
                                  <a:latin typeface="Cambria Math" panose="02040503050406030204" pitchFamily="18" charset="0"/>
                                </a:rPr>
                                <m:t>∗</m:t>
                              </m:r>
                            </m:sup>
                          </m:sSup>
                          <m:r>
                            <a:rPr lang="el-GR" sz="1600" b="0" i="1" smtClean="0">
                              <a:latin typeface="Cambria Math" panose="02040503050406030204" pitchFamily="18" charset="0"/>
                            </a:rPr>
                            <m:t>|</m:t>
                          </m:r>
                        </m:den>
                      </m:f>
                    </m:oMath>
                  </m:oMathPara>
                </a14:m>
                <a:endParaRPr lang="en-US" sz="1600" dirty="0"/>
              </a:p>
              <a:p>
                <a:pPr lvl="1"/>
                <a:r>
                  <a:rPr lang="en-US" sz="1600" dirty="0"/>
                  <a:t>	</a:t>
                </a:r>
              </a:p>
            </p:txBody>
          </p:sp>
        </mc:Choice>
        <mc:Fallback xmlns="">
          <p:sp>
            <p:nvSpPr>
              <p:cNvPr id="6" name="TextBox 5">
                <a:extLst>
                  <a:ext uri="{FF2B5EF4-FFF2-40B4-BE49-F238E27FC236}">
                    <a16:creationId xmlns:a16="http://schemas.microsoft.com/office/drawing/2014/main" id="{59205DDD-0312-2745-961D-CBF014D1E19E}"/>
                  </a:ext>
                </a:extLst>
              </p:cNvPr>
              <p:cNvSpPr txBox="1">
                <a:spLocks noRot="1" noChangeAspect="1" noMove="1" noResize="1" noEditPoints="1" noAdjustHandles="1" noChangeArrowheads="1" noChangeShapeType="1" noTextEdit="1"/>
              </p:cNvSpPr>
              <p:nvPr/>
            </p:nvSpPr>
            <p:spPr>
              <a:xfrm>
                <a:off x="406503" y="899333"/>
                <a:ext cx="11378993" cy="5059334"/>
              </a:xfrm>
              <a:prstGeom prst="rect">
                <a:avLst/>
              </a:prstGeom>
              <a:blipFill>
                <a:blip r:embed="rId2"/>
                <a:stretch>
                  <a:fillRect l="-335" t="-503"/>
                </a:stretch>
              </a:blipFill>
            </p:spPr>
            <p:txBody>
              <a:bodyPr/>
              <a:lstStyle/>
              <a:p>
                <a:r>
                  <a:rPr lang="en-GR">
                    <a:noFill/>
                  </a:rPr>
                  <a:t> </a:t>
                </a:r>
              </a:p>
            </p:txBody>
          </p:sp>
        </mc:Fallback>
      </mc:AlternateContent>
    </p:spTree>
    <p:extLst>
      <p:ext uri="{BB962C8B-B14F-4D97-AF65-F5344CB8AC3E}">
        <p14:creationId xmlns:p14="http://schemas.microsoft.com/office/powerpoint/2010/main" val="83530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9</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Stack Distributions vs B2G-16-015 </a:t>
            </a:r>
            <a:r>
              <a:rPr lang="en-GB" sz="2800" u="sng" dirty="0" err="1">
                <a:solidFill>
                  <a:schemeClr val="tx1"/>
                </a:solidFill>
              </a:rPr>
              <a:t>Mz</a:t>
            </a:r>
            <a:r>
              <a:rPr lang="en-GB" sz="2800" u="sng" dirty="0">
                <a:solidFill>
                  <a:schemeClr val="tx1"/>
                </a:solidFill>
              </a:rPr>
              <a:t>=2TeV, w 1%</a:t>
            </a:r>
          </a:p>
        </p:txBody>
      </p:sp>
      <p:sp>
        <p:nvSpPr>
          <p:cNvPr id="12" name="TextBox 11">
            <a:extLst>
              <a:ext uri="{FF2B5EF4-FFF2-40B4-BE49-F238E27FC236}">
                <a16:creationId xmlns:a16="http://schemas.microsoft.com/office/drawing/2014/main" id="{4E027993-A817-804C-8415-7C528DD8D3FD}"/>
              </a:ext>
            </a:extLst>
          </p:cNvPr>
          <p:cNvSpPr txBox="1"/>
          <p:nvPr/>
        </p:nvSpPr>
        <p:spPr>
          <a:xfrm>
            <a:off x="0" y="1781263"/>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6" name="TextBox 15">
            <a:extLst>
              <a:ext uri="{FF2B5EF4-FFF2-40B4-BE49-F238E27FC236}">
                <a16:creationId xmlns:a16="http://schemas.microsoft.com/office/drawing/2014/main" id="{A9FD729C-1627-C143-860D-6322999BAD8A}"/>
              </a:ext>
            </a:extLst>
          </p:cNvPr>
          <p:cNvSpPr txBox="1"/>
          <p:nvPr/>
        </p:nvSpPr>
        <p:spPr>
          <a:xfrm>
            <a:off x="0" y="4948223"/>
            <a:ext cx="1349115" cy="369332"/>
          </a:xfrm>
          <a:prstGeom prst="rect">
            <a:avLst/>
          </a:prstGeom>
          <a:noFill/>
        </p:spPr>
        <p:txBody>
          <a:bodyPr wrap="square" rtlCol="0">
            <a:spAutoFit/>
          </a:bodyPr>
          <a:lstStyle/>
          <a:p>
            <a:pPr algn="ctr"/>
            <a:r>
              <a:rPr lang="en-GR" dirty="0">
                <a:solidFill>
                  <a:srgbClr val="FF0000"/>
                </a:solidFill>
              </a:rPr>
              <a:t>2017</a:t>
            </a:r>
          </a:p>
        </p:txBody>
      </p:sp>
      <p:sp>
        <p:nvSpPr>
          <p:cNvPr id="19" name="TextBox 18">
            <a:extLst>
              <a:ext uri="{FF2B5EF4-FFF2-40B4-BE49-F238E27FC236}">
                <a16:creationId xmlns:a16="http://schemas.microsoft.com/office/drawing/2014/main" id="{1EED3E5A-D0F2-2346-992F-658B33C1AD62}"/>
              </a:ext>
            </a:extLst>
          </p:cNvPr>
          <p:cNvSpPr txBox="1"/>
          <p:nvPr/>
        </p:nvSpPr>
        <p:spPr>
          <a:xfrm>
            <a:off x="10389354" y="1671547"/>
            <a:ext cx="1349115" cy="369332"/>
          </a:xfrm>
          <a:prstGeom prst="rect">
            <a:avLst/>
          </a:prstGeom>
          <a:noFill/>
        </p:spPr>
        <p:txBody>
          <a:bodyPr wrap="square" rtlCol="0">
            <a:spAutoFit/>
          </a:bodyPr>
          <a:lstStyle/>
          <a:p>
            <a:pPr algn="ctr"/>
            <a:r>
              <a:rPr lang="en-GR" dirty="0">
                <a:solidFill>
                  <a:srgbClr val="00B050"/>
                </a:solidFill>
              </a:rPr>
              <a:t>2018</a:t>
            </a:r>
          </a:p>
        </p:txBody>
      </p:sp>
      <p:pic>
        <p:nvPicPr>
          <p:cNvPr id="21" name="Picture 20">
            <a:extLst>
              <a:ext uri="{FF2B5EF4-FFF2-40B4-BE49-F238E27FC236}">
                <a16:creationId xmlns:a16="http://schemas.microsoft.com/office/drawing/2014/main" id="{5A41E0CC-9D5E-344A-A471-7940DCF55547}"/>
              </a:ext>
            </a:extLst>
          </p:cNvPr>
          <p:cNvPicPr>
            <a:picLocks noChangeAspect="1"/>
          </p:cNvPicPr>
          <p:nvPr/>
        </p:nvPicPr>
        <p:blipFill>
          <a:blip r:embed="rId2"/>
          <a:stretch>
            <a:fillRect/>
          </a:stretch>
        </p:blipFill>
        <p:spPr>
          <a:xfrm rot="5400000">
            <a:off x="2187204" y="-136855"/>
            <a:ext cx="2997962" cy="4176522"/>
          </a:xfrm>
          <a:prstGeom prst="rect">
            <a:avLst/>
          </a:prstGeom>
        </p:spPr>
      </p:pic>
      <p:pic>
        <p:nvPicPr>
          <p:cNvPr id="23" name="Picture 22">
            <a:extLst>
              <a:ext uri="{FF2B5EF4-FFF2-40B4-BE49-F238E27FC236}">
                <a16:creationId xmlns:a16="http://schemas.microsoft.com/office/drawing/2014/main" id="{A0D6B5FF-AB06-D941-843E-D50F5A5A690D}"/>
              </a:ext>
            </a:extLst>
          </p:cNvPr>
          <p:cNvPicPr>
            <a:picLocks noChangeAspect="1"/>
          </p:cNvPicPr>
          <p:nvPr/>
        </p:nvPicPr>
        <p:blipFill>
          <a:blip r:embed="rId3"/>
          <a:stretch>
            <a:fillRect/>
          </a:stretch>
        </p:blipFill>
        <p:spPr>
          <a:xfrm rot="5400000">
            <a:off x="2187204" y="2859963"/>
            <a:ext cx="2997962" cy="4176522"/>
          </a:xfrm>
          <a:prstGeom prst="rect">
            <a:avLst/>
          </a:prstGeom>
        </p:spPr>
      </p:pic>
      <p:pic>
        <p:nvPicPr>
          <p:cNvPr id="25" name="Picture 24">
            <a:extLst>
              <a:ext uri="{FF2B5EF4-FFF2-40B4-BE49-F238E27FC236}">
                <a16:creationId xmlns:a16="http://schemas.microsoft.com/office/drawing/2014/main" id="{DCE6EF97-A7AC-F346-9A96-2B13B46E1360}"/>
              </a:ext>
            </a:extLst>
          </p:cNvPr>
          <p:cNvPicPr>
            <a:picLocks noChangeAspect="1"/>
          </p:cNvPicPr>
          <p:nvPr/>
        </p:nvPicPr>
        <p:blipFill>
          <a:blip r:embed="rId4"/>
          <a:stretch>
            <a:fillRect/>
          </a:stretch>
        </p:blipFill>
        <p:spPr>
          <a:xfrm rot="5400000">
            <a:off x="6582919" y="-122332"/>
            <a:ext cx="2997962" cy="4176522"/>
          </a:xfrm>
          <a:prstGeom prst="rect">
            <a:avLst/>
          </a:prstGeom>
        </p:spPr>
      </p:pic>
      <p:pic>
        <p:nvPicPr>
          <p:cNvPr id="26" name="Picture 25">
            <a:extLst>
              <a:ext uri="{FF2B5EF4-FFF2-40B4-BE49-F238E27FC236}">
                <a16:creationId xmlns:a16="http://schemas.microsoft.com/office/drawing/2014/main" id="{A8D35A3F-5C1D-044C-A534-830A486F9231}"/>
              </a:ext>
            </a:extLst>
          </p:cNvPr>
          <p:cNvPicPr>
            <a:picLocks noChangeAspect="1"/>
          </p:cNvPicPr>
          <p:nvPr/>
        </p:nvPicPr>
        <p:blipFill>
          <a:blip r:embed="rId5"/>
          <a:stretch>
            <a:fillRect/>
          </a:stretch>
        </p:blipFill>
        <p:spPr>
          <a:xfrm>
            <a:off x="6212833" y="3463766"/>
            <a:ext cx="4176521" cy="3169296"/>
          </a:xfrm>
          <a:prstGeom prst="rect">
            <a:avLst/>
          </a:prstGeom>
        </p:spPr>
      </p:pic>
    </p:spTree>
    <p:extLst>
      <p:ext uri="{BB962C8B-B14F-4D97-AF65-F5344CB8AC3E}">
        <p14:creationId xmlns:p14="http://schemas.microsoft.com/office/powerpoint/2010/main" val="419248025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HEP_Weekly_29November2019" id="{035D5E02-E12D-8947-A4CC-9EC1D8D24455}" vid="{2E4181CF-410A-BC40-9151-6DF822766C89}"/>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P_Weekly_29November2019" id="{035D5E02-E12D-8947-A4CC-9EC1D8D24455}" vid="{CC6CB084-BB45-DB48-BDC6-E52E8517E9A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12057</TotalTime>
  <Words>697</Words>
  <Application>Microsoft Macintosh PowerPoint</Application>
  <PresentationFormat>Widescreen</PresentationFormat>
  <Paragraphs>131</Paragraphs>
  <Slides>11</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11</vt:i4>
      </vt:variant>
    </vt:vector>
  </HeadingPairs>
  <TitlesOfParts>
    <vt:vector size="17" baseType="lpstr">
      <vt:lpstr>Arial</vt:lpstr>
      <vt:lpstr>Calibri</vt:lpstr>
      <vt:lpstr>Calibri Light</vt:lpstr>
      <vt:lpstr>Cambria Math</vt:lpstr>
      <vt:lpstr>Retrospect</vt:lpstr>
      <vt:lpstr>Custom Design</vt:lpstr>
      <vt:lpstr> HEP NTUA  Weekly Report   18/12/2020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Weekly Report NTUA 29/11/2019</dc:title>
  <dc:creator>Microsoft Office User</dc:creator>
  <cp:lastModifiedBy>Microsoft Office User</cp:lastModifiedBy>
  <cp:revision>2203</cp:revision>
  <dcterms:created xsi:type="dcterms:W3CDTF">2019-11-29T10:22:58Z</dcterms:created>
  <dcterms:modified xsi:type="dcterms:W3CDTF">2020-12-18T07:50:22Z</dcterms:modified>
</cp:coreProperties>
</file>